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28"/>
  </p:notesMasterIdLst>
  <p:sldIdLst>
    <p:sldId id="256" r:id="rId5"/>
    <p:sldId id="284" r:id="rId6"/>
    <p:sldId id="293" r:id="rId7"/>
    <p:sldId id="294" r:id="rId8"/>
    <p:sldId id="303" r:id="rId9"/>
    <p:sldId id="304" r:id="rId10"/>
    <p:sldId id="295" r:id="rId11"/>
    <p:sldId id="296" r:id="rId12"/>
    <p:sldId id="297" r:id="rId13"/>
    <p:sldId id="298" r:id="rId14"/>
    <p:sldId id="309" r:id="rId15"/>
    <p:sldId id="302" r:id="rId16"/>
    <p:sldId id="299" r:id="rId17"/>
    <p:sldId id="300" r:id="rId18"/>
    <p:sldId id="301" r:id="rId19"/>
    <p:sldId id="275" r:id="rId20"/>
    <p:sldId id="307" r:id="rId21"/>
    <p:sldId id="308" r:id="rId22"/>
    <p:sldId id="305" r:id="rId23"/>
    <p:sldId id="292" r:id="rId24"/>
    <p:sldId id="306" r:id="rId25"/>
    <p:sldId id="310" r:id="rId26"/>
    <p:sldId id="280" r:id="rId27"/>
  </p:sldIdLst>
  <p:sldSz cx="12192000" cy="6858000"/>
  <p:notesSz cx="6858000" cy="9144000"/>
  <p:embeddedFontLst>
    <p:embeddedFont>
      <p:font typeface="Franklin Gothic Book" panose="020B0503020102020204" pitchFamily="34" charset="0"/>
      <p:regular r:id="rId29"/>
      <p:italic r:id="rId30"/>
    </p:embeddedFont>
    <p:embeddedFont>
      <p:font typeface="Franklin Gothic Medium" panose="020B0603020102020204" pitchFamily="34" charset="0"/>
      <p:regular r:id="rId31"/>
      <p:italic r:id="rId32"/>
    </p:embeddedFont>
    <p:embeddedFont>
      <p:font typeface="Franklin Gothic Medium Cond" panose="020B0606030402020204" pitchFamily="3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31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6CE219-6CB4-4D82-2315-C217F06FFCCD}" name="Hiller, Kelly R" initials="HKR" userId="S::khiller@purdue.edu::b25b1487-7f5e-4b7f-a0b2-f8bcb0b1ea5a"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FB991"/>
    <a:srgbClr val="DDB945"/>
    <a:srgbClr val="EBD9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29"/>
  </p:normalViewPr>
  <p:slideViewPr>
    <p:cSldViewPr snapToGrid="0">
      <p:cViewPr varScale="1">
        <p:scale>
          <a:sx n="105" d="100"/>
          <a:sy n="105" d="100"/>
        </p:scale>
        <p:origin x="774" y="96"/>
      </p:cViewPr>
      <p:guideLst>
        <p:guide orient="horz" pos="1080"/>
        <p:guide pos="31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1.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26CF7-48D8-2F46-AFC8-8A5D2298DFDD}" type="datetimeFigureOut">
              <a:rPr lang="en-US" smtClean="0"/>
              <a:t>8/24/2026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7BF745-0557-B241-863F-056113C7032A}" type="slidenum">
              <a:rPr lang="en-US" smtClean="0"/>
              <a:t>‹#›</a:t>
            </a:fld>
            <a:endParaRPr lang="en-US"/>
          </a:p>
        </p:txBody>
      </p:sp>
    </p:spTree>
    <p:extLst>
      <p:ext uri="{BB962C8B-B14F-4D97-AF65-F5344CB8AC3E}">
        <p14:creationId xmlns:p14="http://schemas.microsoft.com/office/powerpoint/2010/main" val="316567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Black">
    <p:bg>
      <p:bgPr>
        <a:solidFill>
          <a:schemeClr val="tx1"/>
        </a:solidFill>
        <a:effectLst/>
      </p:bgPr>
    </p:bg>
    <p:spTree>
      <p:nvGrpSpPr>
        <p:cNvPr id="1" name=""/>
        <p:cNvGrpSpPr/>
        <p:nvPr/>
      </p:nvGrpSpPr>
      <p:grpSpPr>
        <a:xfrm>
          <a:off x="0" y="0"/>
          <a:ext cx="0" cy="0"/>
          <a:chOff x="0" y="0"/>
          <a:chExt cx="0" cy="0"/>
        </a:xfrm>
      </p:grpSpPr>
      <p:pic>
        <p:nvPicPr>
          <p:cNvPr id="13" name="Purdue Logo" descr="Purdue Logo">
            <a:extLst>
              <a:ext uri="{FF2B5EF4-FFF2-40B4-BE49-F238E27FC236}">
                <a16:creationId xmlns:a16="http://schemas.microsoft.com/office/drawing/2014/main" id="{121060AA-930A-4F8F-D7F6-9CFE82494609}"/>
              </a:ext>
            </a:extLst>
          </p:cNvPr>
          <p:cNvPicPr>
            <a:picLocks noChangeAspect="1"/>
          </p:cNvPicPr>
          <p:nvPr userDrawn="1"/>
        </p:nvPicPr>
        <p:blipFill>
          <a:blip r:embed="rId2"/>
          <a:stretch>
            <a:fillRect/>
          </a:stretch>
        </p:blipFill>
        <p:spPr>
          <a:xfrm>
            <a:off x="1027077" y="5756157"/>
            <a:ext cx="2709200" cy="484939"/>
          </a:xfrm>
          <a:prstGeom prst="rect">
            <a:avLst/>
          </a:prstGeom>
        </p:spPr>
      </p:pic>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3"/>
          <a:stretch>
            <a:fillRect/>
          </a:stretch>
        </p:blipFill>
        <p:spPr>
          <a:xfrm>
            <a:off x="9956800" y="0"/>
            <a:ext cx="2235200" cy="68580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userDrawn="1"/>
        </p:nvSpPr>
        <p:spPr>
          <a:xfrm>
            <a:off x="9954706" y="-9439"/>
            <a:ext cx="2246721" cy="686744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023257" y="2005070"/>
            <a:ext cx="7763458" cy="592834"/>
          </a:xfrm>
        </p:spPr>
        <p:txBody>
          <a:bodyPr>
            <a:noAutofit/>
          </a:bodyPr>
          <a:lstStyle>
            <a:lvl1pPr>
              <a:defRPr sz="5400" cap="none">
                <a:solidFill>
                  <a:schemeClr val="bg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1023257" y="2629338"/>
            <a:ext cx="7763458" cy="449263"/>
          </a:xfrm>
        </p:spPr>
        <p:txBody>
          <a:bodyPr>
            <a:noAutofit/>
          </a:bodyPr>
          <a:lstStyle>
            <a:lvl1pPr marL="0" indent="0">
              <a:buFontTx/>
              <a:buNone/>
              <a:defRPr sz="2400" b="1">
                <a:solidFill>
                  <a:schemeClr val="bg2"/>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1023257" y="3107129"/>
            <a:ext cx="7763458" cy="449263"/>
          </a:xfrm>
        </p:spPr>
        <p:txBody>
          <a:bodyPr>
            <a:normAutofit/>
          </a:bodyPr>
          <a:lstStyle>
            <a:lvl1pPr marL="0" indent="0">
              <a:buFontTx/>
              <a:buNone/>
              <a:defRPr sz="1600">
                <a:solidFill>
                  <a:schemeClr val="bg2"/>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Tree>
    <p:extLst>
      <p:ext uri="{BB962C8B-B14F-4D97-AF65-F5344CB8AC3E}">
        <p14:creationId xmlns:p14="http://schemas.microsoft.com/office/powerpoint/2010/main" val="4214527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with Copy - 2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3" y="3652272"/>
            <a:ext cx="5469743"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1" y="1543323"/>
            <a:ext cx="5469745"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6275945" y="1543323"/>
            <a:ext cx="5458727"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6264929" y="3652271"/>
            <a:ext cx="5469743"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8" name="Slide Number Placeholder 7">
            <a:extLst>
              <a:ext uri="{FF2B5EF4-FFF2-40B4-BE49-F238E27FC236}">
                <a16:creationId xmlns:a16="http://schemas.microsoft.com/office/drawing/2014/main" id="{1915D662-4E39-E167-612C-BF5868256B45}"/>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26685085"/>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with Copy - 3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4" y="3652272"/>
            <a:ext cx="3534479"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2" y="1543323"/>
            <a:ext cx="3534479"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4336974" y="1543324"/>
            <a:ext cx="3527360"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4325959" y="3652272"/>
            <a:ext cx="3534479"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8205605" y="1532307"/>
            <a:ext cx="3527360"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 Placeholder 11">
            <a:extLst>
              <a:ext uri="{FF2B5EF4-FFF2-40B4-BE49-F238E27FC236}">
                <a16:creationId xmlns:a16="http://schemas.microsoft.com/office/drawing/2014/main" id="{347E27B2-1DE2-3469-81EF-9EBD7DC7AFBA}"/>
              </a:ext>
            </a:extLst>
          </p:cNvPr>
          <p:cNvSpPr>
            <a:spLocks noGrp="1"/>
          </p:cNvSpPr>
          <p:nvPr>
            <p:ph type="body" sz="quarter" idx="17"/>
          </p:nvPr>
        </p:nvSpPr>
        <p:spPr>
          <a:xfrm>
            <a:off x="8194590" y="3641255"/>
            <a:ext cx="3534479" cy="2345757"/>
          </a:xfrm>
        </p:spPr>
        <p:txBody>
          <a:bodyPr numCol="1">
            <a:noAutofit/>
          </a:bodyPr>
          <a:lstStyle>
            <a:lvl1pPr marL="285750" indent="-285750" algn="l" fontAlgn="t">
              <a:buFont typeface="Wingdings" pitchFamily="2" charset="2"/>
              <a:buChar char="§"/>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8" name="Slide Number Placeholder 7">
            <a:extLst>
              <a:ext uri="{FF2B5EF4-FFF2-40B4-BE49-F238E27FC236}">
                <a16:creationId xmlns:a16="http://schemas.microsoft.com/office/drawing/2014/main" id="{FBD2D034-EF04-7ED6-DAB6-6B66FFFD23F5}"/>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460767190"/>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27402-16CB-60F1-259A-4E1A16194431}"/>
              </a:ext>
            </a:extLst>
          </p:cNvPr>
          <p:cNvSpPr>
            <a:spLocks noGrp="1"/>
          </p:cNvSpPr>
          <p:nvPr>
            <p:ph type="title"/>
          </p:nvPr>
        </p:nvSpPr>
        <p:spPr>
          <a:xfrm>
            <a:off x="457202" y="457200"/>
            <a:ext cx="4314823" cy="964096"/>
          </a:xfrm>
        </p:spPr>
        <p:txBody>
          <a:bodyPr anchor="b"/>
          <a:lstStyle>
            <a:lvl1pPr>
              <a:defRPr sz="32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B9889552-EB9F-6D72-9130-E107C02C22F6}"/>
              </a:ext>
            </a:extLst>
          </p:cNvPr>
          <p:cNvSpPr>
            <a:spLocks noGrp="1"/>
          </p:cNvSpPr>
          <p:nvPr>
            <p:ph type="body" sz="half" idx="2"/>
          </p:nvPr>
        </p:nvSpPr>
        <p:spPr>
          <a:xfrm>
            <a:off x="457202" y="1570383"/>
            <a:ext cx="4314823" cy="429860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Content Placeholder 2">
            <a:extLst>
              <a:ext uri="{FF2B5EF4-FFF2-40B4-BE49-F238E27FC236}">
                <a16:creationId xmlns:a16="http://schemas.microsoft.com/office/drawing/2014/main" id="{C5F6EAB8-D2BB-0BDE-C7AC-895B69CA533E}"/>
              </a:ext>
            </a:extLst>
          </p:cNvPr>
          <p:cNvSpPr>
            <a:spLocks noGrp="1"/>
          </p:cNvSpPr>
          <p:nvPr>
            <p:ph idx="1"/>
          </p:nvPr>
        </p:nvSpPr>
        <p:spPr>
          <a:xfrm>
            <a:off x="5071871" y="457200"/>
            <a:ext cx="6662927" cy="541178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urdue Logo" descr="Purdue Logo">
            <a:extLst>
              <a:ext uri="{FF2B5EF4-FFF2-40B4-BE49-F238E27FC236}">
                <a16:creationId xmlns:a16="http://schemas.microsoft.com/office/drawing/2014/main" id="{821C840C-3AA9-6493-3A9D-CE82D8D49211}"/>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8" name="Slide Number Placeholder 7">
            <a:extLst>
              <a:ext uri="{FF2B5EF4-FFF2-40B4-BE49-F238E27FC236}">
                <a16:creationId xmlns:a16="http://schemas.microsoft.com/office/drawing/2014/main" id="{D09E755D-1048-EC23-56AF-29D378F2C60D}"/>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06290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hoto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99A83-2C12-9A72-A547-B9374C1072DC}"/>
              </a:ext>
            </a:extLst>
          </p:cNvPr>
          <p:cNvSpPr>
            <a:spLocks noGrp="1"/>
          </p:cNvSpPr>
          <p:nvPr>
            <p:ph type="title"/>
          </p:nvPr>
        </p:nvSpPr>
        <p:spPr>
          <a:xfrm>
            <a:off x="446314" y="470037"/>
            <a:ext cx="4325711" cy="1034775"/>
          </a:xfrm>
        </p:spPr>
        <p:txBody>
          <a:bodyPr anchor="b"/>
          <a:lstStyle>
            <a:lvl1pPr fontAlgn="t">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5183188" y="470037"/>
            <a:ext cx="6562498" cy="5391013"/>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46314" y="1759226"/>
            <a:ext cx="4325711" cy="4086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7" name="Slide Number Placeholder 7">
            <a:extLst>
              <a:ext uri="{FF2B5EF4-FFF2-40B4-BE49-F238E27FC236}">
                <a16:creationId xmlns:a16="http://schemas.microsoft.com/office/drawing/2014/main" id="{FE64CB18-213F-28B8-BC8E-873B3669AA97}"/>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4333543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46313" y="1543323"/>
            <a:ext cx="5458727" cy="431772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7832766-AA56-63AE-E2AA-9A2947343D87}"/>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CF92D672-5C11-B647-ADA7-722837BA86C0}"/>
              </a:ext>
            </a:extLst>
          </p:cNvPr>
          <p:cNvSpPr>
            <a:spLocks noGrp="1"/>
          </p:cNvSpPr>
          <p:nvPr>
            <p:ph type="pic" idx="12"/>
          </p:nvPr>
        </p:nvSpPr>
        <p:spPr>
          <a:xfrm>
            <a:off x="6286962" y="1543323"/>
            <a:ext cx="5458727" cy="431772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Text Placeholder 13">
            <a:extLst>
              <a:ext uri="{FF2B5EF4-FFF2-40B4-BE49-F238E27FC236}">
                <a16:creationId xmlns:a16="http://schemas.microsoft.com/office/drawing/2014/main" id="{6AFB8997-E903-BD34-CBB7-A70F3BD090A1}"/>
              </a:ext>
            </a:extLst>
          </p:cNvPr>
          <p:cNvSpPr>
            <a:spLocks noGrp="1"/>
          </p:cNvSpPr>
          <p:nvPr>
            <p:ph type="body" sz="quarter" idx="13"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6" name="Slide Number Placeholder 7">
            <a:extLst>
              <a:ext uri="{FF2B5EF4-FFF2-40B4-BE49-F238E27FC236}">
                <a16:creationId xmlns:a16="http://schemas.microsoft.com/office/drawing/2014/main" id="{4E3B72F0-0088-F8E0-924C-87A1C1CC8D9E}"/>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9417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py with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68086" y="1543323"/>
            <a:ext cx="5862679"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6615759" y="1543322"/>
            <a:ext cx="5129927" cy="430757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3486577" y="3795304"/>
            <a:ext cx="2844188"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68086" y="3795304"/>
            <a:ext cx="2844188" cy="2055592"/>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7" name="Slide Number Placeholder 7">
            <a:extLst>
              <a:ext uri="{FF2B5EF4-FFF2-40B4-BE49-F238E27FC236}">
                <a16:creationId xmlns:a16="http://schemas.microsoft.com/office/drawing/2014/main" id="{CB8506A9-E20F-568A-3F37-34B50D2E1AB0}"/>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882444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s with Captions">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35428" y="314295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57200" y="125714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Picture Placeholder 2">
            <a:extLst>
              <a:ext uri="{FF2B5EF4-FFF2-40B4-BE49-F238E27FC236}">
                <a16:creationId xmlns:a16="http://schemas.microsoft.com/office/drawing/2014/main" id="{60A3B0E8-AC0D-A169-37E3-2D123D6EBF24}"/>
              </a:ext>
            </a:extLst>
          </p:cNvPr>
          <p:cNvSpPr>
            <a:spLocks noGrp="1"/>
          </p:cNvSpPr>
          <p:nvPr>
            <p:ph type="pic" idx="16"/>
          </p:nvPr>
        </p:nvSpPr>
        <p:spPr>
          <a:xfrm>
            <a:off x="4325104" y="125714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640970D8-E511-89A8-FC5C-6DB37485ADE3}"/>
              </a:ext>
            </a:extLst>
          </p:cNvPr>
          <p:cNvSpPr>
            <a:spLocks noGrp="1"/>
          </p:cNvSpPr>
          <p:nvPr>
            <p:ph type="pic" idx="17"/>
          </p:nvPr>
        </p:nvSpPr>
        <p:spPr>
          <a:xfrm>
            <a:off x="8214780" y="125714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Text Placeholder 3">
            <a:extLst>
              <a:ext uri="{FF2B5EF4-FFF2-40B4-BE49-F238E27FC236}">
                <a16:creationId xmlns:a16="http://schemas.microsoft.com/office/drawing/2014/main" id="{6B04B79A-B4BD-0306-3D46-D570E1F51CA6}"/>
              </a:ext>
            </a:extLst>
          </p:cNvPr>
          <p:cNvSpPr>
            <a:spLocks noGrp="1"/>
          </p:cNvSpPr>
          <p:nvPr>
            <p:ph type="body" sz="half" idx="18"/>
          </p:nvPr>
        </p:nvSpPr>
        <p:spPr>
          <a:xfrm>
            <a:off x="4303332" y="314295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Text Placeholder 3">
            <a:extLst>
              <a:ext uri="{FF2B5EF4-FFF2-40B4-BE49-F238E27FC236}">
                <a16:creationId xmlns:a16="http://schemas.microsoft.com/office/drawing/2014/main" id="{450B4796-C4B7-C272-5ADD-7D6C896B703E}"/>
              </a:ext>
            </a:extLst>
          </p:cNvPr>
          <p:cNvSpPr>
            <a:spLocks noGrp="1"/>
          </p:cNvSpPr>
          <p:nvPr>
            <p:ph type="body" sz="half" idx="19"/>
          </p:nvPr>
        </p:nvSpPr>
        <p:spPr>
          <a:xfrm>
            <a:off x="8214780" y="314295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2" name="Text Placeholder 3">
            <a:extLst>
              <a:ext uri="{FF2B5EF4-FFF2-40B4-BE49-F238E27FC236}">
                <a16:creationId xmlns:a16="http://schemas.microsoft.com/office/drawing/2014/main" id="{4633AE4D-056F-FC97-1F10-877F247AB319}"/>
              </a:ext>
            </a:extLst>
          </p:cNvPr>
          <p:cNvSpPr>
            <a:spLocks noGrp="1"/>
          </p:cNvSpPr>
          <p:nvPr>
            <p:ph type="body" sz="half" idx="20"/>
          </p:nvPr>
        </p:nvSpPr>
        <p:spPr>
          <a:xfrm>
            <a:off x="413656" y="564563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3" name="Picture Placeholder 2">
            <a:extLst>
              <a:ext uri="{FF2B5EF4-FFF2-40B4-BE49-F238E27FC236}">
                <a16:creationId xmlns:a16="http://schemas.microsoft.com/office/drawing/2014/main" id="{19716662-3C77-F831-E45C-F9EA49810F58}"/>
              </a:ext>
            </a:extLst>
          </p:cNvPr>
          <p:cNvSpPr>
            <a:spLocks noGrp="1"/>
          </p:cNvSpPr>
          <p:nvPr>
            <p:ph type="pic" idx="21"/>
          </p:nvPr>
        </p:nvSpPr>
        <p:spPr>
          <a:xfrm>
            <a:off x="435428" y="375982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1ED1A14F-5E0D-476E-9C60-BD987EFC4940}"/>
              </a:ext>
            </a:extLst>
          </p:cNvPr>
          <p:cNvSpPr>
            <a:spLocks noGrp="1"/>
          </p:cNvSpPr>
          <p:nvPr>
            <p:ph type="pic" idx="22"/>
          </p:nvPr>
        </p:nvSpPr>
        <p:spPr>
          <a:xfrm>
            <a:off x="4303332" y="375982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5" name="Picture Placeholder 2">
            <a:extLst>
              <a:ext uri="{FF2B5EF4-FFF2-40B4-BE49-F238E27FC236}">
                <a16:creationId xmlns:a16="http://schemas.microsoft.com/office/drawing/2014/main" id="{A0003A4C-26CB-DD7F-0B22-024AFB58DC67}"/>
              </a:ext>
            </a:extLst>
          </p:cNvPr>
          <p:cNvSpPr>
            <a:spLocks noGrp="1"/>
          </p:cNvSpPr>
          <p:nvPr>
            <p:ph type="pic" idx="23"/>
          </p:nvPr>
        </p:nvSpPr>
        <p:spPr>
          <a:xfrm>
            <a:off x="8193008" y="3759827"/>
            <a:ext cx="3520020" cy="1750458"/>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6" name="Text Placeholder 3">
            <a:extLst>
              <a:ext uri="{FF2B5EF4-FFF2-40B4-BE49-F238E27FC236}">
                <a16:creationId xmlns:a16="http://schemas.microsoft.com/office/drawing/2014/main" id="{08CE8D58-56A2-6AE5-AB18-C53F4134DD88}"/>
              </a:ext>
            </a:extLst>
          </p:cNvPr>
          <p:cNvSpPr>
            <a:spLocks noGrp="1"/>
          </p:cNvSpPr>
          <p:nvPr>
            <p:ph type="body" sz="half" idx="24"/>
          </p:nvPr>
        </p:nvSpPr>
        <p:spPr>
          <a:xfrm>
            <a:off x="4281560" y="564563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7" name="Text Placeholder 3">
            <a:extLst>
              <a:ext uri="{FF2B5EF4-FFF2-40B4-BE49-F238E27FC236}">
                <a16:creationId xmlns:a16="http://schemas.microsoft.com/office/drawing/2014/main" id="{7A4C2D1F-1A58-AC60-F606-B816E5F23FFF}"/>
              </a:ext>
            </a:extLst>
          </p:cNvPr>
          <p:cNvSpPr>
            <a:spLocks noGrp="1"/>
          </p:cNvSpPr>
          <p:nvPr>
            <p:ph type="body" sz="half" idx="25"/>
          </p:nvPr>
        </p:nvSpPr>
        <p:spPr>
          <a:xfrm>
            <a:off x="8193008" y="5645631"/>
            <a:ext cx="3541792" cy="3657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Slide Number Placeholder 7">
            <a:extLst>
              <a:ext uri="{FF2B5EF4-FFF2-40B4-BE49-F238E27FC236}">
                <a16:creationId xmlns:a16="http://schemas.microsoft.com/office/drawing/2014/main" id="{00BEC40F-E017-ACC8-6F70-36F200F08B50}"/>
              </a:ext>
            </a:extLst>
          </p:cNvPr>
          <p:cNvSpPr>
            <a:spLocks noGrp="1"/>
          </p:cNvSpPr>
          <p:nvPr>
            <p:ph type="sldNum" sz="quarter" idx="26"/>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7503303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Collage">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4" y="1542762"/>
            <a:ext cx="2611015"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3344063" y="1542762"/>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6236553" y="1542762"/>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6223A017-A902-92C1-8A99-7D45B08D860D}"/>
              </a:ext>
            </a:extLst>
          </p:cNvPr>
          <p:cNvSpPr>
            <a:spLocks noGrp="1"/>
          </p:cNvSpPr>
          <p:nvPr>
            <p:ph type="pic" idx="17"/>
          </p:nvPr>
        </p:nvSpPr>
        <p:spPr>
          <a:xfrm>
            <a:off x="9129043" y="1542762"/>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5" name="Picture Placeholder 2">
            <a:extLst>
              <a:ext uri="{FF2B5EF4-FFF2-40B4-BE49-F238E27FC236}">
                <a16:creationId xmlns:a16="http://schemas.microsoft.com/office/drawing/2014/main" id="{FE352EAA-3DC6-450E-518D-B55638975ECE}"/>
              </a:ext>
            </a:extLst>
          </p:cNvPr>
          <p:cNvSpPr>
            <a:spLocks noGrp="1"/>
          </p:cNvSpPr>
          <p:nvPr>
            <p:ph type="pic" idx="18"/>
          </p:nvPr>
        </p:nvSpPr>
        <p:spPr>
          <a:xfrm>
            <a:off x="1843620" y="3651150"/>
            <a:ext cx="2611015"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6" name="Picture Placeholder 2">
            <a:extLst>
              <a:ext uri="{FF2B5EF4-FFF2-40B4-BE49-F238E27FC236}">
                <a16:creationId xmlns:a16="http://schemas.microsoft.com/office/drawing/2014/main" id="{1E5E3807-051E-4D4B-1143-A6B4BDDBB5D8}"/>
              </a:ext>
            </a:extLst>
          </p:cNvPr>
          <p:cNvSpPr>
            <a:spLocks noGrp="1"/>
          </p:cNvSpPr>
          <p:nvPr>
            <p:ph type="pic" idx="19"/>
          </p:nvPr>
        </p:nvSpPr>
        <p:spPr>
          <a:xfrm>
            <a:off x="4741369" y="3651150"/>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7" name="Picture Placeholder 2">
            <a:extLst>
              <a:ext uri="{FF2B5EF4-FFF2-40B4-BE49-F238E27FC236}">
                <a16:creationId xmlns:a16="http://schemas.microsoft.com/office/drawing/2014/main" id="{9659EF4B-6B57-DE2A-B33A-D60A659CFE6D}"/>
              </a:ext>
            </a:extLst>
          </p:cNvPr>
          <p:cNvSpPr>
            <a:spLocks noGrp="1"/>
          </p:cNvSpPr>
          <p:nvPr>
            <p:ph type="pic" idx="20"/>
          </p:nvPr>
        </p:nvSpPr>
        <p:spPr>
          <a:xfrm>
            <a:off x="7633859" y="3651150"/>
            <a:ext cx="2605756" cy="1885677"/>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6" name="Slide Number Placeholder 7">
            <a:extLst>
              <a:ext uri="{FF2B5EF4-FFF2-40B4-BE49-F238E27FC236}">
                <a16:creationId xmlns:a16="http://schemas.microsoft.com/office/drawing/2014/main" id="{602740E5-1AA7-77F5-9C2F-719A4E9BAA31}"/>
              </a:ext>
            </a:extLst>
          </p:cNvPr>
          <p:cNvSpPr>
            <a:spLocks noGrp="1"/>
          </p:cNvSpPr>
          <p:nvPr>
            <p:ph type="sldNum" sz="quarter" idx="21"/>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89313171"/>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rt with 2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643073"/>
            <a:ext cx="5212813"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6521986" y="3884037"/>
            <a:ext cx="5212813"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643073"/>
            <a:ext cx="5745165" cy="4307571"/>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Rectangle 5">
            <a:extLst>
              <a:ext uri="{FF2B5EF4-FFF2-40B4-BE49-F238E27FC236}">
                <a16:creationId xmlns:a16="http://schemas.microsoft.com/office/drawing/2014/main" id="{467A134D-7A3A-AD4B-91DF-57347E308706}"/>
              </a:ext>
            </a:extLst>
          </p:cNvPr>
          <p:cNvSpPr/>
          <p:nvPr userDrawn="1"/>
        </p:nvSpPr>
        <p:spPr>
          <a:xfrm>
            <a:off x="6521986" y="3395949"/>
            <a:ext cx="5212813"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4581B053-21C8-C0AD-58C7-637A6315D1B2}"/>
              </a:ext>
            </a:extLst>
          </p:cNvPr>
          <p:cNvSpPr>
            <a:spLocks noGrp="1"/>
          </p:cNvSpPr>
          <p:nvPr>
            <p:ph type="body" sz="half" idx="2"/>
          </p:nvPr>
        </p:nvSpPr>
        <p:spPr>
          <a:xfrm>
            <a:off x="6521726" y="3395949"/>
            <a:ext cx="5212943"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7" name="Rectangle 16">
            <a:extLst>
              <a:ext uri="{FF2B5EF4-FFF2-40B4-BE49-F238E27FC236}">
                <a16:creationId xmlns:a16="http://schemas.microsoft.com/office/drawing/2014/main" id="{D8B2033E-9DB9-9A2B-D4C5-6D8960838D22}"/>
              </a:ext>
            </a:extLst>
          </p:cNvPr>
          <p:cNvSpPr/>
          <p:nvPr userDrawn="1"/>
        </p:nvSpPr>
        <p:spPr>
          <a:xfrm>
            <a:off x="6521856" y="5636913"/>
            <a:ext cx="5212813"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Text Placeholder 3">
            <a:extLst>
              <a:ext uri="{FF2B5EF4-FFF2-40B4-BE49-F238E27FC236}">
                <a16:creationId xmlns:a16="http://schemas.microsoft.com/office/drawing/2014/main" id="{F02FFCFA-A84F-7535-4A5F-29A5FC646063}"/>
              </a:ext>
            </a:extLst>
          </p:cNvPr>
          <p:cNvSpPr>
            <a:spLocks noGrp="1"/>
          </p:cNvSpPr>
          <p:nvPr>
            <p:ph type="body" sz="half" idx="19"/>
          </p:nvPr>
        </p:nvSpPr>
        <p:spPr>
          <a:xfrm>
            <a:off x="6521726" y="5636913"/>
            <a:ext cx="5212813"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7">
            <a:extLst>
              <a:ext uri="{FF2B5EF4-FFF2-40B4-BE49-F238E27FC236}">
                <a16:creationId xmlns:a16="http://schemas.microsoft.com/office/drawing/2014/main" id="{BED7D901-CED9-5E58-9106-F4A82C04F753}"/>
              </a:ext>
            </a:extLst>
          </p:cNvPr>
          <p:cNvSpPr>
            <a:spLocks noGrp="1"/>
          </p:cNvSpPr>
          <p:nvPr>
            <p:ph type="sldNum" sz="quarter" idx="20"/>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855271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with 3 Photo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643073"/>
            <a:ext cx="5212813"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9" name="Purdue Logo" descr="Purdue Logo">
            <a:extLst>
              <a:ext uri="{FF2B5EF4-FFF2-40B4-BE49-F238E27FC236}">
                <a16:creationId xmlns:a16="http://schemas.microsoft.com/office/drawing/2014/main" id="{0369561B-6E0A-309C-13AF-C89F6E6E2397}"/>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Title 4">
            <a:extLst>
              <a:ext uri="{FF2B5EF4-FFF2-40B4-BE49-F238E27FC236}">
                <a16:creationId xmlns:a16="http://schemas.microsoft.com/office/drawing/2014/main" id="{B3D45392-3CD8-B80C-F2B3-4B45BA45F3B0}"/>
              </a:ext>
            </a:extLst>
          </p:cNvPr>
          <p:cNvSpPr>
            <a:spLocks noGrp="1"/>
          </p:cNvSpPr>
          <p:nvPr>
            <p:ph type="title"/>
          </p:nvPr>
        </p:nvSpPr>
        <p:spPr/>
        <p:txBody>
          <a:bodyPr/>
          <a:lstStyle/>
          <a:p>
            <a:r>
              <a:rPr lang="en-US"/>
              <a:t>Click to edit Master title style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9287219" y="3884037"/>
            <a:ext cx="2447580" cy="2055591"/>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6521986" y="3879120"/>
            <a:ext cx="2528916" cy="2055592"/>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2" name="Text Placeholder 13">
            <a:extLst>
              <a:ext uri="{FF2B5EF4-FFF2-40B4-BE49-F238E27FC236}">
                <a16:creationId xmlns:a16="http://schemas.microsoft.com/office/drawing/2014/main" id="{6AB35901-94D3-C7C4-1CE7-B31E29C657CD}"/>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643073"/>
            <a:ext cx="5745165" cy="4307571"/>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a:extLst>
              <a:ext uri="{FF2B5EF4-FFF2-40B4-BE49-F238E27FC236}">
                <a16:creationId xmlns:a16="http://schemas.microsoft.com/office/drawing/2014/main" id="{ECAC4E08-5A51-BF4F-655E-4E54DD771548}"/>
              </a:ext>
            </a:extLst>
          </p:cNvPr>
          <p:cNvSpPr/>
          <p:nvPr userDrawn="1"/>
        </p:nvSpPr>
        <p:spPr>
          <a:xfrm>
            <a:off x="6521986" y="3395949"/>
            <a:ext cx="5212813"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Text Placeholder 3">
            <a:extLst>
              <a:ext uri="{FF2B5EF4-FFF2-40B4-BE49-F238E27FC236}">
                <a16:creationId xmlns:a16="http://schemas.microsoft.com/office/drawing/2014/main" id="{27D80C23-74F3-F853-02BF-83C743039F6E}"/>
              </a:ext>
            </a:extLst>
          </p:cNvPr>
          <p:cNvSpPr>
            <a:spLocks noGrp="1"/>
          </p:cNvSpPr>
          <p:nvPr>
            <p:ph type="body" sz="half" idx="2"/>
          </p:nvPr>
        </p:nvSpPr>
        <p:spPr>
          <a:xfrm>
            <a:off x="6571823" y="3395949"/>
            <a:ext cx="5162846"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Rectangle 6">
            <a:extLst>
              <a:ext uri="{FF2B5EF4-FFF2-40B4-BE49-F238E27FC236}">
                <a16:creationId xmlns:a16="http://schemas.microsoft.com/office/drawing/2014/main" id="{F8F22EB8-4EFD-86A4-8EB8-8A4F1A1AA2DF}"/>
              </a:ext>
            </a:extLst>
          </p:cNvPr>
          <p:cNvSpPr/>
          <p:nvPr userDrawn="1"/>
        </p:nvSpPr>
        <p:spPr>
          <a:xfrm>
            <a:off x="6512818" y="5631997"/>
            <a:ext cx="2512330"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 Placeholder 3">
            <a:extLst>
              <a:ext uri="{FF2B5EF4-FFF2-40B4-BE49-F238E27FC236}">
                <a16:creationId xmlns:a16="http://schemas.microsoft.com/office/drawing/2014/main" id="{66A4B2AA-E0AE-18DD-BAA3-AF2A9CA6987A}"/>
              </a:ext>
            </a:extLst>
          </p:cNvPr>
          <p:cNvSpPr>
            <a:spLocks noGrp="1"/>
          </p:cNvSpPr>
          <p:nvPr>
            <p:ph type="body" sz="half" idx="19"/>
          </p:nvPr>
        </p:nvSpPr>
        <p:spPr>
          <a:xfrm>
            <a:off x="6562654" y="5631997"/>
            <a:ext cx="2488248"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5" name="Rectangle 14">
            <a:extLst>
              <a:ext uri="{FF2B5EF4-FFF2-40B4-BE49-F238E27FC236}">
                <a16:creationId xmlns:a16="http://schemas.microsoft.com/office/drawing/2014/main" id="{E18B5CD1-FF93-2C9C-1BFF-73A3CE39E65D}"/>
              </a:ext>
            </a:extLst>
          </p:cNvPr>
          <p:cNvSpPr/>
          <p:nvPr userDrawn="1"/>
        </p:nvSpPr>
        <p:spPr>
          <a:xfrm>
            <a:off x="9287218" y="5641703"/>
            <a:ext cx="2431941" cy="30271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6" name="Text Placeholder 3">
            <a:extLst>
              <a:ext uri="{FF2B5EF4-FFF2-40B4-BE49-F238E27FC236}">
                <a16:creationId xmlns:a16="http://schemas.microsoft.com/office/drawing/2014/main" id="{C52272AC-9734-6D60-9441-B5E7B9E4E372}"/>
              </a:ext>
            </a:extLst>
          </p:cNvPr>
          <p:cNvSpPr>
            <a:spLocks noGrp="1"/>
          </p:cNvSpPr>
          <p:nvPr>
            <p:ph type="body" sz="half" idx="20"/>
          </p:nvPr>
        </p:nvSpPr>
        <p:spPr>
          <a:xfrm>
            <a:off x="9337055" y="5641703"/>
            <a:ext cx="2408630" cy="302715"/>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4" name="Slide Number Placeholder 7">
            <a:extLst>
              <a:ext uri="{FF2B5EF4-FFF2-40B4-BE49-F238E27FC236}">
                <a16:creationId xmlns:a16="http://schemas.microsoft.com/office/drawing/2014/main" id="{86339E01-BB7B-CF3A-32FB-E200673E4613}"/>
              </a:ext>
            </a:extLst>
          </p:cNvPr>
          <p:cNvSpPr>
            <a:spLocks noGrp="1"/>
          </p:cNvSpPr>
          <p:nvPr>
            <p:ph type="sldNum" sz="quarter" idx="21"/>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034418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Gold">
    <p:bg>
      <p:bgPr>
        <a:solidFill>
          <a:schemeClr val="accent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pic>
        <p:nvPicPr>
          <p:cNvPr id="4" name="Purdue Logo" descr="Purdue Logo">
            <a:extLst>
              <a:ext uri="{FF2B5EF4-FFF2-40B4-BE49-F238E27FC236}">
                <a16:creationId xmlns:a16="http://schemas.microsoft.com/office/drawing/2014/main" id="{BA4B2908-555F-78CD-D5EA-D087520FF3FF}"/>
              </a:ext>
            </a:extLst>
          </p:cNvPr>
          <p:cNvPicPr>
            <a:picLocks noChangeAspect="1"/>
          </p:cNvPicPr>
          <p:nvPr userDrawn="1"/>
        </p:nvPicPr>
        <p:blipFill>
          <a:blip r:embed="rId3"/>
          <a:stretch>
            <a:fillRect/>
          </a:stretch>
        </p:blipFill>
        <p:spPr>
          <a:xfrm>
            <a:off x="1034143" y="5756156"/>
            <a:ext cx="2709200" cy="484940"/>
          </a:xfrm>
          <a:prstGeom prst="rect">
            <a:avLst/>
          </a:prstGeom>
        </p:spPr>
      </p:pic>
      <p:sp>
        <p:nvSpPr>
          <p:cNvPr id="6" name="Title 6">
            <a:extLst>
              <a:ext uri="{FF2B5EF4-FFF2-40B4-BE49-F238E27FC236}">
                <a16:creationId xmlns:a16="http://schemas.microsoft.com/office/drawing/2014/main" id="{B1EEEEC0-D7E4-4DE5-4E3D-FAAD9ABA8990}"/>
              </a:ext>
            </a:extLst>
          </p:cNvPr>
          <p:cNvSpPr>
            <a:spLocks noGrp="1"/>
          </p:cNvSpPr>
          <p:nvPr>
            <p:ph type="title" hasCustomPrompt="1"/>
          </p:nvPr>
        </p:nvSpPr>
        <p:spPr>
          <a:xfrm>
            <a:off x="1023257" y="1812045"/>
            <a:ext cx="7763458" cy="719757"/>
          </a:xfrm>
        </p:spPr>
        <p:txBody>
          <a:bodyPr>
            <a:noAutofit/>
          </a:bodyPr>
          <a:lstStyle>
            <a:lvl1pPr>
              <a:defRPr sz="5400" cap="none">
                <a:solidFill>
                  <a:schemeClr val="tx1"/>
                </a:solidFill>
              </a:defRPr>
            </a:lvl1pPr>
          </a:lstStyle>
          <a:p>
            <a:r>
              <a:rPr lang="en-US" dirty="0"/>
              <a:t>Presentation Title</a:t>
            </a:r>
          </a:p>
        </p:txBody>
      </p:sp>
      <p:sp>
        <p:nvSpPr>
          <p:cNvPr id="9" name="Text Placeholder 8">
            <a:extLst>
              <a:ext uri="{FF2B5EF4-FFF2-40B4-BE49-F238E27FC236}">
                <a16:creationId xmlns:a16="http://schemas.microsoft.com/office/drawing/2014/main" id="{D8EDB9B8-C811-84E9-5F58-0130F3A8050C}"/>
              </a:ext>
            </a:extLst>
          </p:cNvPr>
          <p:cNvSpPr>
            <a:spLocks noGrp="1"/>
          </p:cNvSpPr>
          <p:nvPr>
            <p:ph type="body" sz="quarter" idx="10" hasCustomPrompt="1"/>
          </p:nvPr>
        </p:nvSpPr>
        <p:spPr>
          <a:xfrm>
            <a:off x="1023257" y="2617146"/>
            <a:ext cx="7763458" cy="449263"/>
          </a:xfrm>
        </p:spPr>
        <p:txBody>
          <a:bodyPr>
            <a:noAutofit/>
          </a:bodyPr>
          <a:lstStyle>
            <a:lvl1pPr marL="0" indent="0">
              <a:buFontTx/>
              <a:buNone/>
              <a:defRPr sz="2000" b="1">
                <a:solidFill>
                  <a:schemeClr val="tx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10" name="Text Placeholder 8">
            <a:extLst>
              <a:ext uri="{FF2B5EF4-FFF2-40B4-BE49-F238E27FC236}">
                <a16:creationId xmlns:a16="http://schemas.microsoft.com/office/drawing/2014/main" id="{24BF34A7-30DF-7BD2-A5A2-434BBF6672CA}"/>
              </a:ext>
            </a:extLst>
          </p:cNvPr>
          <p:cNvSpPr>
            <a:spLocks noGrp="1"/>
          </p:cNvSpPr>
          <p:nvPr>
            <p:ph type="body" sz="quarter" idx="11" hasCustomPrompt="1"/>
          </p:nvPr>
        </p:nvSpPr>
        <p:spPr>
          <a:xfrm>
            <a:off x="1023257" y="3148847"/>
            <a:ext cx="7763458" cy="449263"/>
          </a:xfrm>
        </p:spPr>
        <p:txBody>
          <a:bodyPr>
            <a:normAutofit/>
          </a:bodyPr>
          <a:lstStyle>
            <a:lvl1pPr marL="0" indent="0">
              <a:buFontTx/>
              <a:buNone/>
              <a:defRPr sz="1600">
                <a:solidFill>
                  <a:schemeClr val="tx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3/31/23</a:t>
            </a:r>
          </a:p>
        </p:txBody>
      </p:sp>
    </p:spTree>
    <p:extLst>
      <p:ext uri="{BB962C8B-B14F-4D97-AF65-F5344CB8AC3E}">
        <p14:creationId xmlns:p14="http://schemas.microsoft.com/office/powerpoint/2010/main" val="569925206"/>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 3 Blocks - Bl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4CFF414-FA47-F7EC-7EFB-7073E26BB831}"/>
              </a:ext>
            </a:extLst>
          </p:cNvPr>
          <p:cNvSpPr/>
          <p:nvPr userDrawn="1"/>
        </p:nvSpPr>
        <p:spPr>
          <a:xfrm>
            <a:off x="7938475" y="1315894"/>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713C0F4F-1E76-E3A4-E5AA-8FA79C7C69FB}"/>
              </a:ext>
            </a:extLst>
          </p:cNvPr>
          <p:cNvSpPr/>
          <p:nvPr userDrawn="1"/>
        </p:nvSpPr>
        <p:spPr>
          <a:xfrm>
            <a:off x="4420956" y="1315895"/>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067105CB-DECE-0616-2A57-776784CFC1CB}"/>
              </a:ext>
            </a:extLst>
          </p:cNvPr>
          <p:cNvSpPr/>
          <p:nvPr userDrawn="1"/>
        </p:nvSpPr>
        <p:spPr>
          <a:xfrm>
            <a:off x="903437" y="1315896"/>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1813FE17-B697-FB87-4ED6-D832D798E901}"/>
              </a:ext>
            </a:extLst>
          </p:cNvPr>
          <p:cNvSpPr>
            <a:spLocks noGrp="1"/>
          </p:cNvSpPr>
          <p:nvPr>
            <p:ph type="body" sz="quarter" idx="10" hasCustomPrompt="1"/>
          </p:nvPr>
        </p:nvSpPr>
        <p:spPr>
          <a:xfrm>
            <a:off x="903506" y="1436468"/>
            <a:ext cx="3319462" cy="339561"/>
          </a:xfrm>
        </p:spPr>
        <p:txBody>
          <a:bodyPr>
            <a:noAutofit/>
          </a:bodyPr>
          <a:lstStyle>
            <a:lvl1pPr marL="0" indent="0" algn="ctr" fontAlgn="t">
              <a:spcBef>
                <a:spcPts val="0"/>
              </a:spcBef>
              <a:buFontTx/>
              <a:buNone/>
              <a:defRPr sz="1800" baseline="0">
                <a:solidFill>
                  <a:schemeClr val="bg1"/>
                </a:solidFill>
                <a:latin typeface="+mj-lt"/>
              </a:defRPr>
            </a:lvl1pPr>
          </a:lstStyle>
          <a:p>
            <a:pPr lvl="0"/>
            <a:r>
              <a:rPr lang="en-US" dirty="0"/>
              <a:t>Click to edit Subhead</a:t>
            </a:r>
          </a:p>
        </p:txBody>
      </p:sp>
      <p:sp>
        <p:nvSpPr>
          <p:cNvPr id="9" name="Text Placeholder 8">
            <a:extLst>
              <a:ext uri="{FF2B5EF4-FFF2-40B4-BE49-F238E27FC236}">
                <a16:creationId xmlns:a16="http://schemas.microsoft.com/office/drawing/2014/main" id="{8CE94D6C-2E61-91FC-DA54-8FB71DE93C01}"/>
              </a:ext>
            </a:extLst>
          </p:cNvPr>
          <p:cNvSpPr>
            <a:spLocks noGrp="1"/>
          </p:cNvSpPr>
          <p:nvPr>
            <p:ph type="body" sz="quarter" idx="11" hasCustomPrompt="1"/>
          </p:nvPr>
        </p:nvSpPr>
        <p:spPr>
          <a:xfrm>
            <a:off x="1101943" y="2043222"/>
            <a:ext cx="2950589" cy="1691333"/>
          </a:xfrm>
        </p:spPr>
        <p:txBody>
          <a:bodyPr>
            <a:noAutofit/>
          </a:bodyPr>
          <a:lstStyle>
            <a:lvl1pPr marL="0" indent="0" algn="l">
              <a:buFontTx/>
              <a:buNone/>
              <a:defRPr sz="1400">
                <a:solidFill>
                  <a:schemeClr val="bg1"/>
                </a:solidFill>
                <a:latin typeface="+mn-lt"/>
              </a:defRPr>
            </a:lvl1pPr>
          </a:lstStyle>
          <a:p>
            <a:r>
              <a:rPr lang="de-DE" sz="1400" dirty="0" err="1">
                <a:solidFill>
                  <a:schemeClr val="bg1"/>
                </a:solidFill>
                <a:latin typeface="Franklin Gothic Book" panose="020B0503020102020204" pitchFamily="34" charset="0"/>
              </a:rPr>
              <a:t>Lorem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ipsum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sit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amet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consetetur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sadipscing</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elitr</a:t>
            </a:r>
            <a:r>
              <a:rPr lang="de-DE" sz="1400" dirty="0">
                <a:solidFill>
                  <a:schemeClr val="bg1"/>
                </a:solidFill>
                <a:latin typeface="Franklin Gothic Book" panose="020B0503020102020204" pitchFamily="34" charset="0"/>
              </a:rPr>
              <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nonumy</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eirmod</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tempor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invidunt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ut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labore</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dolore</a:t>
            </a:r>
            <a:r>
              <a:rPr lang="de-DE" sz="1400" dirty="0">
                <a:solidFill>
                  <a:schemeClr val="bg1"/>
                </a:solidFill>
                <a:latin typeface="Franklin Gothic Book" panose="020B0503020102020204" pitchFamily="34" charset="0"/>
              </a:rPr>
              <a:t> magna </a:t>
            </a:r>
            <a:r>
              <a:rPr lang="de-DE" sz="1400" dirty="0" err="1">
                <a:solidFill>
                  <a:schemeClr val="bg1"/>
                </a:solidFill>
                <a:latin typeface="Franklin Gothic Book" panose="020B0503020102020204" pitchFamily="34" charset="0"/>
              </a:rPr>
              <a:t>aliquyam</a:t>
            </a:r>
            <a:r>
              <a:rPr lang="de-DE" sz="1400" dirty="0">
                <a:solidFill>
                  <a:schemeClr val="bg1"/>
                </a:solidFill>
                <a:latin typeface="Franklin Gothic Book" panose="020B0503020102020204" pitchFamily="34" charset="0"/>
              </a:rPr>
              <a:t> erat,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voluptua</a:t>
            </a:r>
            <a:r>
              <a:rPr lang="de-DE" sz="1400" dirty="0">
                <a:solidFill>
                  <a:schemeClr val="bg1"/>
                </a:solidFill>
                <a:latin typeface="Franklin Gothic Book" panose="020B0503020102020204" pitchFamily="34" charset="0"/>
              </a:rPr>
              <a:t>. At </a:t>
            </a:r>
            <a:r>
              <a:rPr lang="de-DE" sz="1400" dirty="0" err="1">
                <a:solidFill>
                  <a:schemeClr val="bg1"/>
                </a:solidFill>
                <a:latin typeface="Franklin Gothic Book" panose="020B0503020102020204" pitchFamily="34" charset="0"/>
              </a:rPr>
              <a:t>vero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eos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accusam</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justo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duo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dolores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ea</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rebum</a:t>
            </a:r>
            <a:r>
              <a:rPr lang="de-DE" sz="1400" dirty="0">
                <a:solidFill>
                  <a:schemeClr val="bg1"/>
                </a:solidFill>
                <a:latin typeface="Franklin Gothic Book" panose="020B0503020102020204" pitchFamily="34" charset="0"/>
              </a:rPr>
              <a:t>.</a:t>
            </a:r>
          </a:p>
          <a:p>
            <a:endParaRPr lang="en-US" dirty="0">
              <a:solidFill>
                <a:schemeClr val="bg1"/>
              </a:solidFill>
            </a:endParaRPr>
          </a:p>
          <a:p>
            <a:pPr lvl="0"/>
            <a:endParaRPr lang="en-US" dirty="0"/>
          </a:p>
        </p:txBody>
      </p:sp>
      <p:sp>
        <p:nvSpPr>
          <p:cNvPr id="11" name="Picture Placeholder 10">
            <a:extLst>
              <a:ext uri="{FF2B5EF4-FFF2-40B4-BE49-F238E27FC236}">
                <a16:creationId xmlns:a16="http://schemas.microsoft.com/office/drawing/2014/main" id="{8B65CB9D-AA49-05C2-2100-C63D32C82B85}"/>
              </a:ext>
            </a:extLst>
          </p:cNvPr>
          <p:cNvSpPr>
            <a:spLocks noGrp="1"/>
          </p:cNvSpPr>
          <p:nvPr>
            <p:ph type="pic" sz="quarter" idx="12"/>
          </p:nvPr>
        </p:nvSpPr>
        <p:spPr>
          <a:xfrm>
            <a:off x="1101943" y="4045824"/>
            <a:ext cx="2951163" cy="1555750"/>
          </a:xfrm>
        </p:spPr>
        <p:txBody>
          <a:bodyPr/>
          <a:lstStyle>
            <a:lvl1pPr marL="0" indent="0">
              <a:buNone/>
              <a:defRPr/>
            </a:lvl1pPr>
          </a:lstStyle>
          <a:p>
            <a:r>
              <a:rPr lang="en-US"/>
              <a:t>Click icon to add picture</a:t>
            </a:r>
            <a:endParaRPr lang="en-US" dirty="0"/>
          </a:p>
        </p:txBody>
      </p:sp>
      <p:sp>
        <p:nvSpPr>
          <p:cNvPr id="17" name="Text Placeholder 6">
            <a:extLst>
              <a:ext uri="{FF2B5EF4-FFF2-40B4-BE49-F238E27FC236}">
                <a16:creationId xmlns:a16="http://schemas.microsoft.com/office/drawing/2014/main" id="{43204028-135E-83A2-B94A-693154F531B4}"/>
              </a:ext>
            </a:extLst>
          </p:cNvPr>
          <p:cNvSpPr>
            <a:spLocks noGrp="1"/>
          </p:cNvSpPr>
          <p:nvPr>
            <p:ph type="body" sz="quarter" idx="13" hasCustomPrompt="1"/>
          </p:nvPr>
        </p:nvSpPr>
        <p:spPr>
          <a:xfrm>
            <a:off x="4421284" y="1436468"/>
            <a:ext cx="3319462" cy="339561"/>
          </a:xfrm>
        </p:spPr>
        <p:txBody>
          <a:bodyPr>
            <a:noAutofit/>
          </a:bodyPr>
          <a:lstStyle>
            <a:lvl1pPr marL="0" indent="0" algn="ctr" fontAlgn="t">
              <a:spcBef>
                <a:spcPts val="0"/>
              </a:spcBef>
              <a:buFontTx/>
              <a:buNone/>
              <a:defRPr sz="1800" baseline="0">
                <a:solidFill>
                  <a:schemeClr val="bg1"/>
                </a:solidFill>
                <a:latin typeface="+mj-lt"/>
              </a:defRPr>
            </a:lvl1pPr>
          </a:lstStyle>
          <a:p>
            <a:pPr lvl="0"/>
            <a:r>
              <a:rPr lang="en-US" dirty="0"/>
              <a:t>Click to edit Subhead</a:t>
            </a:r>
          </a:p>
        </p:txBody>
      </p:sp>
      <p:sp>
        <p:nvSpPr>
          <p:cNvPr id="18" name="Text Placeholder 8">
            <a:extLst>
              <a:ext uri="{FF2B5EF4-FFF2-40B4-BE49-F238E27FC236}">
                <a16:creationId xmlns:a16="http://schemas.microsoft.com/office/drawing/2014/main" id="{756D1137-A56F-85A2-FEB3-FEBA9D3C86F5}"/>
              </a:ext>
            </a:extLst>
          </p:cNvPr>
          <p:cNvSpPr>
            <a:spLocks noGrp="1"/>
          </p:cNvSpPr>
          <p:nvPr>
            <p:ph type="body" sz="quarter" idx="14" hasCustomPrompt="1"/>
          </p:nvPr>
        </p:nvSpPr>
        <p:spPr>
          <a:xfrm>
            <a:off x="4619721" y="2043222"/>
            <a:ext cx="2950589" cy="1691333"/>
          </a:xfrm>
        </p:spPr>
        <p:txBody>
          <a:bodyPr>
            <a:noAutofit/>
          </a:bodyPr>
          <a:lstStyle>
            <a:lvl1pPr marL="0" indent="0" algn="l">
              <a:buFontTx/>
              <a:buNone/>
              <a:defRPr sz="1400">
                <a:solidFill>
                  <a:schemeClr val="bg1"/>
                </a:solidFill>
                <a:latin typeface="+mn-lt"/>
              </a:defRPr>
            </a:lvl1pPr>
          </a:lstStyle>
          <a:p>
            <a:r>
              <a:rPr lang="de-DE" sz="1400" dirty="0" err="1">
                <a:solidFill>
                  <a:schemeClr val="bg1"/>
                </a:solidFill>
                <a:latin typeface="Franklin Gothic Book" panose="020B0503020102020204" pitchFamily="34" charset="0"/>
              </a:rPr>
              <a:t>Lorem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ipsum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sit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amet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consetetur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sadipscing</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elitr</a:t>
            </a:r>
            <a:r>
              <a:rPr lang="de-DE" sz="1400" dirty="0">
                <a:solidFill>
                  <a:schemeClr val="bg1"/>
                </a:solidFill>
                <a:latin typeface="Franklin Gothic Book" panose="020B0503020102020204" pitchFamily="34" charset="0"/>
              </a:rPr>
              <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nonumy</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eirmod</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tempor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invidunt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ut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labore</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dolore</a:t>
            </a:r>
            <a:r>
              <a:rPr lang="de-DE" sz="1400" dirty="0">
                <a:solidFill>
                  <a:schemeClr val="bg1"/>
                </a:solidFill>
                <a:latin typeface="Franklin Gothic Book" panose="020B0503020102020204" pitchFamily="34" charset="0"/>
              </a:rPr>
              <a:t> magna </a:t>
            </a:r>
            <a:r>
              <a:rPr lang="de-DE" sz="1400" dirty="0" err="1">
                <a:solidFill>
                  <a:schemeClr val="bg1"/>
                </a:solidFill>
                <a:latin typeface="Franklin Gothic Book" panose="020B0503020102020204" pitchFamily="34" charset="0"/>
              </a:rPr>
              <a:t>aliquyam</a:t>
            </a:r>
            <a:r>
              <a:rPr lang="de-DE" sz="1400" dirty="0">
                <a:solidFill>
                  <a:schemeClr val="bg1"/>
                </a:solidFill>
                <a:latin typeface="Franklin Gothic Book" panose="020B0503020102020204" pitchFamily="34" charset="0"/>
              </a:rPr>
              <a:t> erat,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voluptua</a:t>
            </a:r>
            <a:r>
              <a:rPr lang="de-DE" sz="1400" dirty="0">
                <a:solidFill>
                  <a:schemeClr val="bg1"/>
                </a:solidFill>
                <a:latin typeface="Franklin Gothic Book" panose="020B0503020102020204" pitchFamily="34" charset="0"/>
              </a:rPr>
              <a:t>. At </a:t>
            </a:r>
            <a:r>
              <a:rPr lang="de-DE" sz="1400" dirty="0" err="1">
                <a:solidFill>
                  <a:schemeClr val="bg1"/>
                </a:solidFill>
                <a:latin typeface="Franklin Gothic Book" panose="020B0503020102020204" pitchFamily="34" charset="0"/>
              </a:rPr>
              <a:t>vero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eos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accusam</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justo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duo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dolores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ea</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rebum</a:t>
            </a:r>
            <a:r>
              <a:rPr lang="de-DE" sz="1400" dirty="0">
                <a:solidFill>
                  <a:schemeClr val="bg1"/>
                </a:solidFill>
                <a:latin typeface="Franklin Gothic Book" panose="020B0503020102020204" pitchFamily="34" charset="0"/>
              </a:rPr>
              <a:t>.</a:t>
            </a:r>
          </a:p>
          <a:p>
            <a:endParaRPr lang="en-US" dirty="0">
              <a:solidFill>
                <a:schemeClr val="bg1"/>
              </a:solidFill>
            </a:endParaRPr>
          </a:p>
          <a:p>
            <a:pPr lvl="0"/>
            <a:endParaRPr lang="en-US" dirty="0"/>
          </a:p>
        </p:txBody>
      </p:sp>
      <p:sp>
        <p:nvSpPr>
          <p:cNvPr id="19" name="Picture Placeholder 10">
            <a:extLst>
              <a:ext uri="{FF2B5EF4-FFF2-40B4-BE49-F238E27FC236}">
                <a16:creationId xmlns:a16="http://schemas.microsoft.com/office/drawing/2014/main" id="{D4E810FD-2D00-764A-B144-B235C21E32F6}"/>
              </a:ext>
            </a:extLst>
          </p:cNvPr>
          <p:cNvSpPr>
            <a:spLocks noGrp="1"/>
          </p:cNvSpPr>
          <p:nvPr>
            <p:ph type="pic" sz="quarter" idx="15"/>
          </p:nvPr>
        </p:nvSpPr>
        <p:spPr>
          <a:xfrm>
            <a:off x="4619721" y="4045824"/>
            <a:ext cx="2951163" cy="1555750"/>
          </a:xfrm>
        </p:spPr>
        <p:txBody>
          <a:bodyPr/>
          <a:lstStyle>
            <a:lvl1pPr marL="0" indent="0">
              <a:buNone/>
              <a:defRPr/>
            </a:lvl1pPr>
          </a:lstStyle>
          <a:p>
            <a:r>
              <a:rPr lang="en-US"/>
              <a:t>Click icon to add picture</a:t>
            </a:r>
            <a:endParaRPr lang="en-US" dirty="0"/>
          </a:p>
        </p:txBody>
      </p:sp>
      <p:sp>
        <p:nvSpPr>
          <p:cNvPr id="21" name="Text Placeholder 6">
            <a:extLst>
              <a:ext uri="{FF2B5EF4-FFF2-40B4-BE49-F238E27FC236}">
                <a16:creationId xmlns:a16="http://schemas.microsoft.com/office/drawing/2014/main" id="{0A71EF50-386A-A3B9-93FB-6EF179A4EE47}"/>
              </a:ext>
            </a:extLst>
          </p:cNvPr>
          <p:cNvSpPr>
            <a:spLocks noGrp="1"/>
          </p:cNvSpPr>
          <p:nvPr>
            <p:ph type="body" sz="quarter" idx="16" hasCustomPrompt="1"/>
          </p:nvPr>
        </p:nvSpPr>
        <p:spPr>
          <a:xfrm>
            <a:off x="7938803" y="1433918"/>
            <a:ext cx="3319462" cy="339561"/>
          </a:xfrm>
        </p:spPr>
        <p:txBody>
          <a:bodyPr>
            <a:noAutofit/>
          </a:bodyPr>
          <a:lstStyle>
            <a:lvl1pPr marL="0" indent="0" algn="ctr" fontAlgn="t">
              <a:spcBef>
                <a:spcPts val="0"/>
              </a:spcBef>
              <a:buFontTx/>
              <a:buNone/>
              <a:defRPr sz="1800" b="1" baseline="0">
                <a:solidFill>
                  <a:schemeClr val="bg1"/>
                </a:solidFill>
                <a:latin typeface="+mj-lt"/>
              </a:defRPr>
            </a:lvl1pPr>
          </a:lstStyle>
          <a:p>
            <a:pPr lvl="0"/>
            <a:r>
              <a:rPr lang="en-US" dirty="0"/>
              <a:t>Click to edit Subhead</a:t>
            </a:r>
          </a:p>
        </p:txBody>
      </p:sp>
      <p:sp>
        <p:nvSpPr>
          <p:cNvPr id="22" name="Text Placeholder 8">
            <a:extLst>
              <a:ext uri="{FF2B5EF4-FFF2-40B4-BE49-F238E27FC236}">
                <a16:creationId xmlns:a16="http://schemas.microsoft.com/office/drawing/2014/main" id="{326B9638-0AB1-0F11-EA67-211E59867313}"/>
              </a:ext>
            </a:extLst>
          </p:cNvPr>
          <p:cNvSpPr>
            <a:spLocks noGrp="1"/>
          </p:cNvSpPr>
          <p:nvPr>
            <p:ph type="body" sz="quarter" idx="17" hasCustomPrompt="1"/>
          </p:nvPr>
        </p:nvSpPr>
        <p:spPr>
          <a:xfrm>
            <a:off x="8137240" y="2040672"/>
            <a:ext cx="2950589" cy="1691333"/>
          </a:xfrm>
        </p:spPr>
        <p:txBody>
          <a:bodyPr>
            <a:noAutofit/>
          </a:bodyPr>
          <a:lstStyle>
            <a:lvl1pPr marL="0" indent="0" algn="l">
              <a:buFontTx/>
              <a:buNone/>
              <a:defRPr sz="1400" b="1">
                <a:solidFill>
                  <a:schemeClr val="bg1"/>
                </a:solidFill>
                <a:latin typeface="+mn-lt"/>
              </a:defRPr>
            </a:lvl1pPr>
          </a:lstStyle>
          <a:p>
            <a:r>
              <a:rPr lang="de-DE" sz="1400" dirty="0" err="1">
                <a:solidFill>
                  <a:schemeClr val="bg1"/>
                </a:solidFill>
                <a:latin typeface="Franklin Gothic Book" panose="020B0503020102020204" pitchFamily="34" charset="0"/>
              </a:rPr>
              <a:t>Lorem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ipsum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sit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amet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consetetur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sadipscing</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elitr</a:t>
            </a:r>
            <a:r>
              <a:rPr lang="de-DE" sz="1400" dirty="0">
                <a:solidFill>
                  <a:schemeClr val="bg1"/>
                </a:solidFill>
                <a:latin typeface="Franklin Gothic Book" panose="020B0503020102020204" pitchFamily="34" charset="0"/>
              </a:rPr>
              <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nonumy</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eirmod</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tempor</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invidunt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ut</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labore</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dolore</a:t>
            </a:r>
            <a:r>
              <a:rPr lang="de-DE" sz="1400" dirty="0">
                <a:solidFill>
                  <a:schemeClr val="bg1"/>
                </a:solidFill>
                <a:latin typeface="Franklin Gothic Book" panose="020B0503020102020204" pitchFamily="34" charset="0"/>
              </a:rPr>
              <a:t> magna </a:t>
            </a:r>
            <a:r>
              <a:rPr lang="de-DE" sz="1400" dirty="0" err="1">
                <a:solidFill>
                  <a:schemeClr val="bg1"/>
                </a:solidFill>
                <a:latin typeface="Franklin Gothic Book" panose="020B0503020102020204" pitchFamily="34" charset="0"/>
              </a:rPr>
              <a:t>aliquyam</a:t>
            </a:r>
            <a:r>
              <a:rPr lang="de-DE" sz="1400" dirty="0">
                <a:solidFill>
                  <a:schemeClr val="bg1"/>
                </a:solidFill>
                <a:latin typeface="Franklin Gothic Book" panose="020B0503020102020204" pitchFamily="34" charset="0"/>
              </a:rPr>
              <a:t> erat, sed </a:t>
            </a:r>
            <a:r>
              <a:rPr lang="de-DE" sz="1400" dirty="0" err="1">
                <a:solidFill>
                  <a:schemeClr val="bg1"/>
                </a:solidFill>
                <a:latin typeface="Franklin Gothic Book" panose="020B0503020102020204" pitchFamily="34" charset="0"/>
              </a:rPr>
              <a:t>diam</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voluptua</a:t>
            </a:r>
            <a:r>
              <a:rPr lang="de-DE" sz="1400" dirty="0">
                <a:solidFill>
                  <a:schemeClr val="bg1"/>
                </a:solidFill>
                <a:latin typeface="Franklin Gothic Book" panose="020B0503020102020204" pitchFamily="34" charset="0"/>
              </a:rPr>
              <a:t>. At </a:t>
            </a:r>
            <a:r>
              <a:rPr lang="de-DE" sz="1400" dirty="0" err="1">
                <a:solidFill>
                  <a:schemeClr val="bg1"/>
                </a:solidFill>
                <a:latin typeface="Franklin Gothic Book" panose="020B0503020102020204" pitchFamily="34" charset="0"/>
              </a:rPr>
              <a:t>vero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eos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accusam</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justo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duo</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dolores</a:t>
            </a:r>
            <a:r>
              <a:rPr lang="de-DE" sz="1400" dirty="0">
                <a:solidFill>
                  <a:schemeClr val="bg1"/>
                </a:solidFill>
                <a:latin typeface="Franklin Gothic Book" panose="020B0503020102020204" pitchFamily="34" charset="0"/>
              </a:rPr>
              <a:t> et </a:t>
            </a:r>
            <a:r>
              <a:rPr lang="de-DE" sz="1400" dirty="0" err="1">
                <a:solidFill>
                  <a:schemeClr val="bg1"/>
                </a:solidFill>
                <a:latin typeface="Franklin Gothic Book" panose="020B0503020102020204" pitchFamily="34" charset="0"/>
              </a:rPr>
              <a:t>ea</a:t>
            </a:r>
            <a:r>
              <a:rPr lang="de-DE" sz="1400" dirty="0">
                <a:solidFill>
                  <a:schemeClr val="bg1"/>
                </a:solidFill>
                <a:latin typeface="Franklin Gothic Book" panose="020B0503020102020204" pitchFamily="34" charset="0"/>
              </a:rPr>
              <a:t> </a:t>
            </a:r>
            <a:r>
              <a:rPr lang="de-DE" sz="1400" dirty="0" err="1">
                <a:solidFill>
                  <a:schemeClr val="bg1"/>
                </a:solidFill>
                <a:latin typeface="Franklin Gothic Book" panose="020B0503020102020204" pitchFamily="34" charset="0"/>
              </a:rPr>
              <a:t>rebum</a:t>
            </a:r>
            <a:r>
              <a:rPr lang="de-DE" sz="1400" dirty="0">
                <a:solidFill>
                  <a:schemeClr val="bg1"/>
                </a:solidFill>
                <a:latin typeface="Franklin Gothic Book" panose="020B0503020102020204" pitchFamily="34" charset="0"/>
              </a:rPr>
              <a:t>.</a:t>
            </a:r>
          </a:p>
          <a:p>
            <a:endParaRPr lang="en-US" dirty="0">
              <a:solidFill>
                <a:schemeClr val="bg1"/>
              </a:solidFill>
            </a:endParaRPr>
          </a:p>
          <a:p>
            <a:pPr lvl="0"/>
            <a:endParaRPr lang="en-US" dirty="0"/>
          </a:p>
        </p:txBody>
      </p:sp>
      <p:sp>
        <p:nvSpPr>
          <p:cNvPr id="23" name="Picture Placeholder 10">
            <a:extLst>
              <a:ext uri="{FF2B5EF4-FFF2-40B4-BE49-F238E27FC236}">
                <a16:creationId xmlns:a16="http://schemas.microsoft.com/office/drawing/2014/main" id="{6AE17ED9-FDD9-34C3-1F7D-9A8EA4C4B40E}"/>
              </a:ext>
            </a:extLst>
          </p:cNvPr>
          <p:cNvSpPr>
            <a:spLocks noGrp="1"/>
          </p:cNvSpPr>
          <p:nvPr>
            <p:ph type="pic" sz="quarter" idx="18"/>
          </p:nvPr>
        </p:nvSpPr>
        <p:spPr>
          <a:xfrm>
            <a:off x="8137240" y="4043274"/>
            <a:ext cx="2951163" cy="1555750"/>
          </a:xfrm>
        </p:spPr>
        <p:txBody>
          <a:bodyPr/>
          <a:lstStyle>
            <a:lvl1pPr marL="0" indent="0">
              <a:buNone/>
              <a:defRPr b="1"/>
            </a:lvl1pPr>
          </a:lstStyle>
          <a:p>
            <a:r>
              <a:rPr lang="en-US"/>
              <a:t>Click icon to add picture</a:t>
            </a:r>
            <a:endParaRPr lang="en-US" dirty="0"/>
          </a:p>
        </p:txBody>
      </p:sp>
      <p:pic>
        <p:nvPicPr>
          <p:cNvPr id="15" name="Purdue Logo" descr="Purdue Logo">
            <a:extLst>
              <a:ext uri="{FF2B5EF4-FFF2-40B4-BE49-F238E27FC236}">
                <a16:creationId xmlns:a16="http://schemas.microsoft.com/office/drawing/2014/main" id="{F444D1CF-9A99-D079-5D89-6DE824A89344}"/>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16" name="Title 15">
            <a:extLst>
              <a:ext uri="{FF2B5EF4-FFF2-40B4-BE49-F238E27FC236}">
                <a16:creationId xmlns:a16="http://schemas.microsoft.com/office/drawing/2014/main" id="{77D3ED32-45F9-B948-371F-67E8465B2438}"/>
              </a:ext>
            </a:extLst>
          </p:cNvPr>
          <p:cNvSpPr>
            <a:spLocks noGrp="1"/>
          </p:cNvSpPr>
          <p:nvPr>
            <p:ph type="title"/>
          </p:nvPr>
        </p:nvSpPr>
        <p:spPr/>
        <p:txBody>
          <a:bodyPr/>
          <a:lstStyle/>
          <a:p>
            <a:r>
              <a:rPr lang="en-US"/>
              <a:t>Click to edit Master title style</a:t>
            </a:r>
          </a:p>
        </p:txBody>
      </p:sp>
      <p:sp>
        <p:nvSpPr>
          <p:cNvPr id="8" name="Slide Number Placeholder 7">
            <a:extLst>
              <a:ext uri="{FF2B5EF4-FFF2-40B4-BE49-F238E27FC236}">
                <a16:creationId xmlns:a16="http://schemas.microsoft.com/office/drawing/2014/main" id="{9F052176-019A-903D-9420-52A500972037}"/>
              </a:ext>
            </a:extLst>
          </p:cNvPr>
          <p:cNvSpPr>
            <a:spLocks noGrp="1"/>
          </p:cNvSpPr>
          <p:nvPr>
            <p:ph type="sldNum" sz="quarter" idx="19"/>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2167126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 3 Blocks - Go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C98D576-4759-5408-883D-2E56D9D0F603}"/>
              </a:ext>
            </a:extLst>
          </p:cNvPr>
          <p:cNvSpPr/>
          <p:nvPr userDrawn="1"/>
        </p:nvSpPr>
        <p:spPr>
          <a:xfrm>
            <a:off x="7938216" y="1315892"/>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2C44A1A-1D1D-F2D9-8EC1-EFF25EBA1FB0}"/>
              </a:ext>
            </a:extLst>
          </p:cNvPr>
          <p:cNvSpPr/>
          <p:nvPr userDrawn="1"/>
        </p:nvSpPr>
        <p:spPr>
          <a:xfrm>
            <a:off x="4420697" y="1315893"/>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38D75A-DD50-6C6E-0A9D-7F77E72C780A}"/>
              </a:ext>
            </a:extLst>
          </p:cNvPr>
          <p:cNvSpPr/>
          <p:nvPr userDrawn="1"/>
        </p:nvSpPr>
        <p:spPr>
          <a:xfrm>
            <a:off x="903178" y="1315894"/>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6" name="Text Placeholder 6">
            <a:extLst>
              <a:ext uri="{FF2B5EF4-FFF2-40B4-BE49-F238E27FC236}">
                <a16:creationId xmlns:a16="http://schemas.microsoft.com/office/drawing/2014/main" id="{876A1563-09E6-06B6-EC4A-8E309CC57B11}"/>
              </a:ext>
            </a:extLst>
          </p:cNvPr>
          <p:cNvSpPr>
            <a:spLocks noGrp="1"/>
          </p:cNvSpPr>
          <p:nvPr>
            <p:ph type="body" sz="quarter" idx="10" hasCustomPrompt="1"/>
          </p:nvPr>
        </p:nvSpPr>
        <p:spPr>
          <a:xfrm>
            <a:off x="903247" y="1436466"/>
            <a:ext cx="3319462" cy="339561"/>
          </a:xfrm>
        </p:spPr>
        <p:txBody>
          <a:bodyPr>
            <a:noAutofit/>
          </a:bodyPr>
          <a:lstStyle>
            <a:lvl1pPr marL="0" indent="0" algn="ctr" fontAlgn="t">
              <a:spcBef>
                <a:spcPts val="0"/>
              </a:spcBef>
              <a:buFontTx/>
              <a:buNone/>
              <a:defRPr sz="1800" baseline="0">
                <a:solidFill>
                  <a:schemeClr val="tx1"/>
                </a:solidFill>
                <a:latin typeface="+mj-lt"/>
              </a:defRPr>
            </a:lvl1pPr>
          </a:lstStyle>
          <a:p>
            <a:pPr lvl="0"/>
            <a:r>
              <a:rPr lang="en-US" dirty="0"/>
              <a:t>Click to edit Subhead</a:t>
            </a:r>
          </a:p>
        </p:txBody>
      </p:sp>
      <p:sp>
        <p:nvSpPr>
          <p:cNvPr id="22" name="Text Placeholder 6">
            <a:extLst>
              <a:ext uri="{FF2B5EF4-FFF2-40B4-BE49-F238E27FC236}">
                <a16:creationId xmlns:a16="http://schemas.microsoft.com/office/drawing/2014/main" id="{AF401EC8-7352-A985-133C-726A718A9E9A}"/>
              </a:ext>
            </a:extLst>
          </p:cNvPr>
          <p:cNvSpPr>
            <a:spLocks noGrp="1"/>
          </p:cNvSpPr>
          <p:nvPr>
            <p:ph type="body" sz="quarter" idx="13" hasCustomPrompt="1"/>
          </p:nvPr>
        </p:nvSpPr>
        <p:spPr>
          <a:xfrm>
            <a:off x="4421025" y="1436466"/>
            <a:ext cx="3319462" cy="339561"/>
          </a:xfrm>
        </p:spPr>
        <p:txBody>
          <a:bodyPr>
            <a:noAutofit/>
          </a:bodyPr>
          <a:lstStyle>
            <a:lvl1pPr marL="0" indent="0" algn="ctr" fontAlgn="t">
              <a:spcBef>
                <a:spcPts val="0"/>
              </a:spcBef>
              <a:buFontTx/>
              <a:buNone/>
              <a:defRPr sz="1800" baseline="0">
                <a:solidFill>
                  <a:schemeClr val="tx1"/>
                </a:solidFill>
                <a:latin typeface="+mj-lt"/>
              </a:defRPr>
            </a:lvl1pPr>
          </a:lstStyle>
          <a:p>
            <a:pPr lvl="0"/>
            <a:r>
              <a:rPr lang="en-US" dirty="0"/>
              <a:t>Click to edit Subhead</a:t>
            </a:r>
          </a:p>
        </p:txBody>
      </p:sp>
      <p:sp>
        <p:nvSpPr>
          <p:cNvPr id="26" name="Text Placeholder 6">
            <a:extLst>
              <a:ext uri="{FF2B5EF4-FFF2-40B4-BE49-F238E27FC236}">
                <a16:creationId xmlns:a16="http://schemas.microsoft.com/office/drawing/2014/main" id="{71A04C69-EC92-81B2-FCD5-39464C669BEB}"/>
              </a:ext>
            </a:extLst>
          </p:cNvPr>
          <p:cNvSpPr>
            <a:spLocks noGrp="1"/>
          </p:cNvSpPr>
          <p:nvPr>
            <p:ph type="body" sz="quarter" idx="16" hasCustomPrompt="1"/>
          </p:nvPr>
        </p:nvSpPr>
        <p:spPr>
          <a:xfrm>
            <a:off x="7938544" y="1433916"/>
            <a:ext cx="3319462" cy="339561"/>
          </a:xfrm>
        </p:spPr>
        <p:txBody>
          <a:bodyPr>
            <a:noAutofit/>
          </a:bodyPr>
          <a:lstStyle>
            <a:lvl1pPr marL="0" indent="0" algn="ctr" fontAlgn="t">
              <a:spcBef>
                <a:spcPts val="0"/>
              </a:spcBef>
              <a:buFontTx/>
              <a:buNone/>
              <a:defRPr sz="1800" b="1" baseline="0">
                <a:solidFill>
                  <a:schemeClr val="tx1"/>
                </a:solidFill>
                <a:latin typeface="+mj-lt"/>
              </a:defRPr>
            </a:lvl1pPr>
          </a:lstStyle>
          <a:p>
            <a:pPr lvl="0"/>
            <a:r>
              <a:rPr lang="en-US" dirty="0"/>
              <a:t>Click to edit Subhead</a:t>
            </a:r>
          </a:p>
        </p:txBody>
      </p:sp>
      <p:sp>
        <p:nvSpPr>
          <p:cNvPr id="30" name="Text Placeholder 3">
            <a:extLst>
              <a:ext uri="{FF2B5EF4-FFF2-40B4-BE49-F238E27FC236}">
                <a16:creationId xmlns:a16="http://schemas.microsoft.com/office/drawing/2014/main" id="{AE5BF8CB-9477-F598-75C4-6F35D608B35B}"/>
              </a:ext>
            </a:extLst>
          </p:cNvPr>
          <p:cNvSpPr>
            <a:spLocks noGrp="1"/>
          </p:cNvSpPr>
          <p:nvPr>
            <p:ph type="body" sz="half" idx="2" hasCustomPrompt="1"/>
          </p:nvPr>
        </p:nvSpPr>
        <p:spPr>
          <a:xfrm>
            <a:off x="1101684" y="2040670"/>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31" name="Text Placeholder 3">
            <a:extLst>
              <a:ext uri="{FF2B5EF4-FFF2-40B4-BE49-F238E27FC236}">
                <a16:creationId xmlns:a16="http://schemas.microsoft.com/office/drawing/2014/main" id="{AE6CE746-1703-63A8-BBD4-546AD104E27E}"/>
              </a:ext>
            </a:extLst>
          </p:cNvPr>
          <p:cNvSpPr>
            <a:spLocks noGrp="1"/>
          </p:cNvSpPr>
          <p:nvPr>
            <p:ph type="body" sz="half" idx="24" hasCustomPrompt="1"/>
          </p:nvPr>
        </p:nvSpPr>
        <p:spPr>
          <a:xfrm>
            <a:off x="4604880" y="2065258"/>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33" name="Picture Placeholder 10">
            <a:extLst>
              <a:ext uri="{FF2B5EF4-FFF2-40B4-BE49-F238E27FC236}">
                <a16:creationId xmlns:a16="http://schemas.microsoft.com/office/drawing/2014/main" id="{53952BA5-2190-5106-0EBD-DA1D15EFBB9D}"/>
              </a:ext>
            </a:extLst>
          </p:cNvPr>
          <p:cNvSpPr>
            <a:spLocks noGrp="1"/>
          </p:cNvSpPr>
          <p:nvPr>
            <p:ph type="pic" sz="quarter" idx="12"/>
          </p:nvPr>
        </p:nvSpPr>
        <p:spPr>
          <a:xfrm>
            <a:off x="1101684" y="4045822"/>
            <a:ext cx="2951163" cy="1555750"/>
          </a:xfrm>
        </p:spPr>
        <p:txBody>
          <a:bodyPr/>
          <a:lstStyle>
            <a:lvl1pPr marL="0" indent="0">
              <a:buNone/>
              <a:defRPr/>
            </a:lvl1pPr>
          </a:lstStyle>
          <a:p>
            <a:r>
              <a:rPr lang="en-US"/>
              <a:t>Click icon to add picture</a:t>
            </a:r>
            <a:endParaRPr lang="en-US" dirty="0"/>
          </a:p>
        </p:txBody>
      </p:sp>
      <p:sp>
        <p:nvSpPr>
          <p:cNvPr id="34" name="Picture Placeholder 10">
            <a:extLst>
              <a:ext uri="{FF2B5EF4-FFF2-40B4-BE49-F238E27FC236}">
                <a16:creationId xmlns:a16="http://schemas.microsoft.com/office/drawing/2014/main" id="{835FE666-CADC-4DB4-80A4-BFD9823DE051}"/>
              </a:ext>
            </a:extLst>
          </p:cNvPr>
          <p:cNvSpPr>
            <a:spLocks noGrp="1"/>
          </p:cNvSpPr>
          <p:nvPr>
            <p:ph type="pic" sz="quarter" idx="15"/>
          </p:nvPr>
        </p:nvSpPr>
        <p:spPr>
          <a:xfrm>
            <a:off x="4619462" y="4045822"/>
            <a:ext cx="2951163" cy="1555750"/>
          </a:xfrm>
        </p:spPr>
        <p:txBody>
          <a:bodyPr/>
          <a:lstStyle>
            <a:lvl1pPr marL="0" indent="0">
              <a:buNone/>
              <a:defRPr/>
            </a:lvl1pPr>
          </a:lstStyle>
          <a:p>
            <a:r>
              <a:rPr lang="en-US"/>
              <a:t>Click icon to add picture</a:t>
            </a:r>
            <a:endParaRPr lang="en-US" dirty="0"/>
          </a:p>
        </p:txBody>
      </p:sp>
      <p:sp>
        <p:nvSpPr>
          <p:cNvPr id="35" name="Picture Placeholder 10">
            <a:extLst>
              <a:ext uri="{FF2B5EF4-FFF2-40B4-BE49-F238E27FC236}">
                <a16:creationId xmlns:a16="http://schemas.microsoft.com/office/drawing/2014/main" id="{AECA5017-0E7C-4957-02B2-65FA6C1F6E5F}"/>
              </a:ext>
            </a:extLst>
          </p:cNvPr>
          <p:cNvSpPr>
            <a:spLocks noGrp="1"/>
          </p:cNvSpPr>
          <p:nvPr>
            <p:ph type="pic" sz="quarter" idx="18"/>
          </p:nvPr>
        </p:nvSpPr>
        <p:spPr>
          <a:xfrm>
            <a:off x="8136981" y="4043272"/>
            <a:ext cx="2951163" cy="1555750"/>
          </a:xfrm>
        </p:spPr>
        <p:txBody>
          <a:bodyPr/>
          <a:lstStyle>
            <a:lvl1pPr marL="0" indent="0">
              <a:buNone/>
              <a:defRPr b="1"/>
            </a:lvl1pPr>
          </a:lstStyle>
          <a:p>
            <a:r>
              <a:rPr lang="en-US"/>
              <a:t>Click icon to add picture</a:t>
            </a:r>
            <a:endParaRPr lang="en-US" dirty="0"/>
          </a:p>
        </p:txBody>
      </p:sp>
      <p:sp>
        <p:nvSpPr>
          <p:cNvPr id="36" name="Text Placeholder 3">
            <a:extLst>
              <a:ext uri="{FF2B5EF4-FFF2-40B4-BE49-F238E27FC236}">
                <a16:creationId xmlns:a16="http://schemas.microsoft.com/office/drawing/2014/main" id="{9F4CE92C-83FA-CA44-69CB-E6229E144199}"/>
              </a:ext>
            </a:extLst>
          </p:cNvPr>
          <p:cNvSpPr>
            <a:spLocks noGrp="1"/>
          </p:cNvSpPr>
          <p:nvPr>
            <p:ph type="body" sz="half" idx="25" hasCustomPrompt="1"/>
          </p:nvPr>
        </p:nvSpPr>
        <p:spPr>
          <a:xfrm>
            <a:off x="8129414" y="2071424"/>
            <a:ext cx="2951163" cy="1691333"/>
          </a:xfrm>
        </p:spPr>
        <p:txBody>
          <a:bodyPr>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pic>
        <p:nvPicPr>
          <p:cNvPr id="39" name="Purdue Logo" descr="Purdue Logo">
            <a:extLst>
              <a:ext uri="{FF2B5EF4-FFF2-40B4-BE49-F238E27FC236}">
                <a16:creationId xmlns:a16="http://schemas.microsoft.com/office/drawing/2014/main" id="{28B0C093-6F71-44D4-5731-9A086B7811BD}"/>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40" name="Title 39">
            <a:extLst>
              <a:ext uri="{FF2B5EF4-FFF2-40B4-BE49-F238E27FC236}">
                <a16:creationId xmlns:a16="http://schemas.microsoft.com/office/drawing/2014/main" id="{2CAB310C-9DF2-C217-7A37-81705800EBE5}"/>
              </a:ext>
            </a:extLst>
          </p:cNvPr>
          <p:cNvSpPr>
            <a:spLocks noGrp="1"/>
          </p:cNvSpPr>
          <p:nvPr>
            <p:ph type="title"/>
          </p:nvPr>
        </p:nvSpPr>
        <p:spPr/>
        <p:txBody>
          <a:bodyPr/>
          <a:lstStyle/>
          <a:p>
            <a:r>
              <a:rPr lang="en-US"/>
              <a:t>Click to edit Master title style</a:t>
            </a:r>
          </a:p>
        </p:txBody>
      </p:sp>
      <p:sp>
        <p:nvSpPr>
          <p:cNvPr id="4" name="Slide Number Placeholder 7">
            <a:extLst>
              <a:ext uri="{FF2B5EF4-FFF2-40B4-BE49-F238E27FC236}">
                <a16:creationId xmlns:a16="http://schemas.microsoft.com/office/drawing/2014/main" id="{ED3E9FAC-10A3-F5B2-9CE9-1477A1686C01}"/>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389466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 5 Color Blocks">
    <p:spTree>
      <p:nvGrpSpPr>
        <p:cNvPr id="1" name=""/>
        <p:cNvGrpSpPr/>
        <p:nvPr/>
      </p:nvGrpSpPr>
      <p:grpSpPr>
        <a:xfrm>
          <a:off x="0" y="0"/>
          <a:ext cx="0" cy="0"/>
          <a:chOff x="0" y="0"/>
          <a:chExt cx="0" cy="0"/>
        </a:xfrm>
      </p:grpSpPr>
      <p:pic>
        <p:nvPicPr>
          <p:cNvPr id="39" name="Purdue Logo" descr="Purdue Logo">
            <a:extLst>
              <a:ext uri="{FF2B5EF4-FFF2-40B4-BE49-F238E27FC236}">
                <a16:creationId xmlns:a16="http://schemas.microsoft.com/office/drawing/2014/main" id="{28B0C093-6F71-44D4-5731-9A086B7811BD}"/>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40" name="Title 39">
            <a:extLst>
              <a:ext uri="{FF2B5EF4-FFF2-40B4-BE49-F238E27FC236}">
                <a16:creationId xmlns:a16="http://schemas.microsoft.com/office/drawing/2014/main" id="{2CAB310C-9DF2-C217-7A37-81705800EBE5}"/>
              </a:ext>
            </a:extLst>
          </p:cNvPr>
          <p:cNvSpPr>
            <a:spLocks noGrp="1"/>
          </p:cNvSpPr>
          <p:nvPr>
            <p:ph type="title"/>
          </p:nvPr>
        </p:nvSpPr>
        <p:spPr/>
        <p:txBody>
          <a:bodyPr/>
          <a:lstStyle/>
          <a:p>
            <a:r>
              <a:rPr lang="en-US"/>
              <a:t>Click to edit Master title style</a:t>
            </a:r>
          </a:p>
        </p:txBody>
      </p:sp>
      <p:sp>
        <p:nvSpPr>
          <p:cNvPr id="2" name="Rectangle 1">
            <a:extLst>
              <a:ext uri="{FF2B5EF4-FFF2-40B4-BE49-F238E27FC236}">
                <a16:creationId xmlns:a16="http://schemas.microsoft.com/office/drawing/2014/main" id="{C979A34A-6A6B-FC98-1EC8-8347FAB1A48F}"/>
              </a:ext>
            </a:extLst>
          </p:cNvPr>
          <p:cNvSpPr/>
          <p:nvPr userDrawn="1"/>
        </p:nvSpPr>
        <p:spPr>
          <a:xfrm>
            <a:off x="1008584" y="1660596"/>
            <a:ext cx="1918020" cy="436418"/>
          </a:xfrm>
          <a:prstGeom prst="rect">
            <a:avLst/>
          </a:prstGeom>
          <a:solidFill>
            <a:schemeClr val="tx2"/>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7" name="Rectangle 6">
            <a:extLst>
              <a:ext uri="{FF2B5EF4-FFF2-40B4-BE49-F238E27FC236}">
                <a16:creationId xmlns:a16="http://schemas.microsoft.com/office/drawing/2014/main" id="{3C3F2A76-73C1-7478-1C52-F70D9B50BC0A}"/>
              </a:ext>
            </a:extLst>
          </p:cNvPr>
          <p:cNvSpPr/>
          <p:nvPr userDrawn="1"/>
        </p:nvSpPr>
        <p:spPr>
          <a:xfrm>
            <a:off x="1011339" y="2160555"/>
            <a:ext cx="1915265" cy="3233502"/>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19" name="Rectangle 18">
            <a:extLst>
              <a:ext uri="{FF2B5EF4-FFF2-40B4-BE49-F238E27FC236}">
                <a16:creationId xmlns:a16="http://schemas.microsoft.com/office/drawing/2014/main" id="{3B6525D0-8078-E003-46A7-FFCB83C221E0}"/>
              </a:ext>
            </a:extLst>
          </p:cNvPr>
          <p:cNvSpPr/>
          <p:nvPr userDrawn="1"/>
        </p:nvSpPr>
        <p:spPr>
          <a:xfrm>
            <a:off x="3045437" y="1660596"/>
            <a:ext cx="1918020" cy="436418"/>
          </a:xfrm>
          <a:prstGeom prst="rect">
            <a:avLst/>
          </a:prstGeom>
          <a:solidFill>
            <a:schemeClr val="accent1">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0" name="Rectangle 19">
            <a:extLst>
              <a:ext uri="{FF2B5EF4-FFF2-40B4-BE49-F238E27FC236}">
                <a16:creationId xmlns:a16="http://schemas.microsoft.com/office/drawing/2014/main" id="{AE6AD059-9160-4AE4-0F86-92FB0AAD082C}"/>
              </a:ext>
            </a:extLst>
          </p:cNvPr>
          <p:cNvSpPr/>
          <p:nvPr userDrawn="1"/>
        </p:nvSpPr>
        <p:spPr>
          <a:xfrm>
            <a:off x="3048192" y="2160555"/>
            <a:ext cx="1915265" cy="3233502"/>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1" name="Rectangle 20">
            <a:extLst>
              <a:ext uri="{FF2B5EF4-FFF2-40B4-BE49-F238E27FC236}">
                <a16:creationId xmlns:a16="http://schemas.microsoft.com/office/drawing/2014/main" id="{E0F701C0-7A2F-0B95-E95C-07302A14CA56}"/>
              </a:ext>
            </a:extLst>
          </p:cNvPr>
          <p:cNvSpPr/>
          <p:nvPr userDrawn="1"/>
        </p:nvSpPr>
        <p:spPr>
          <a:xfrm>
            <a:off x="5082290" y="1660596"/>
            <a:ext cx="1918020" cy="436418"/>
          </a:xfrm>
          <a:prstGeom prst="rect">
            <a:avLst/>
          </a:prstGeom>
          <a:solidFill>
            <a:schemeClr val="bg2">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3" name="Rectangle 22">
            <a:extLst>
              <a:ext uri="{FF2B5EF4-FFF2-40B4-BE49-F238E27FC236}">
                <a16:creationId xmlns:a16="http://schemas.microsoft.com/office/drawing/2014/main" id="{AD786ED8-9187-C7FB-F774-CE52A2971FFD}"/>
              </a:ext>
            </a:extLst>
          </p:cNvPr>
          <p:cNvSpPr/>
          <p:nvPr userDrawn="1"/>
        </p:nvSpPr>
        <p:spPr>
          <a:xfrm>
            <a:off x="5085045" y="2160555"/>
            <a:ext cx="1915265" cy="3233502"/>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4" name="Rectangle 23">
            <a:extLst>
              <a:ext uri="{FF2B5EF4-FFF2-40B4-BE49-F238E27FC236}">
                <a16:creationId xmlns:a16="http://schemas.microsoft.com/office/drawing/2014/main" id="{9A6F5635-02F3-829F-B778-4A766D8D4A2D}"/>
              </a:ext>
            </a:extLst>
          </p:cNvPr>
          <p:cNvSpPr/>
          <p:nvPr userDrawn="1"/>
        </p:nvSpPr>
        <p:spPr>
          <a:xfrm>
            <a:off x="7119143" y="1660596"/>
            <a:ext cx="1918020" cy="436418"/>
          </a:xfrm>
          <a:prstGeom prst="rect">
            <a:avLst/>
          </a:prstGeom>
          <a:solidFill>
            <a:schemeClr val="accent6"/>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5" name="Rectangle 24">
            <a:extLst>
              <a:ext uri="{FF2B5EF4-FFF2-40B4-BE49-F238E27FC236}">
                <a16:creationId xmlns:a16="http://schemas.microsoft.com/office/drawing/2014/main" id="{3CBD6A50-2E1C-FDDB-2F9B-D9101B8535C5}"/>
              </a:ext>
            </a:extLst>
          </p:cNvPr>
          <p:cNvSpPr/>
          <p:nvPr userDrawn="1"/>
        </p:nvSpPr>
        <p:spPr>
          <a:xfrm>
            <a:off x="7121898" y="2160555"/>
            <a:ext cx="1915265" cy="323350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27" name="Rectangle 26">
            <a:extLst>
              <a:ext uri="{FF2B5EF4-FFF2-40B4-BE49-F238E27FC236}">
                <a16:creationId xmlns:a16="http://schemas.microsoft.com/office/drawing/2014/main" id="{B239B4FF-413F-3DBC-C6E4-087C951C5464}"/>
              </a:ext>
            </a:extLst>
          </p:cNvPr>
          <p:cNvSpPr/>
          <p:nvPr userDrawn="1"/>
        </p:nvSpPr>
        <p:spPr>
          <a:xfrm>
            <a:off x="9155998" y="1660596"/>
            <a:ext cx="1918020" cy="436418"/>
          </a:xfrm>
          <a:prstGeom prst="rect">
            <a:avLst/>
          </a:prstGeom>
          <a:solidFill>
            <a:schemeClr val="tx2">
              <a:lumMod val="60000"/>
              <a:lumOff val="4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dirty="0">
              <a:solidFill>
                <a:schemeClr val="bg1"/>
              </a:solidFill>
              <a:latin typeface="Franklin Gothic Medium" panose="020B0603020102020204" pitchFamily="34" charset="0"/>
            </a:endParaRPr>
          </a:p>
        </p:txBody>
      </p:sp>
      <p:sp>
        <p:nvSpPr>
          <p:cNvPr id="28" name="Rectangle 27">
            <a:extLst>
              <a:ext uri="{FF2B5EF4-FFF2-40B4-BE49-F238E27FC236}">
                <a16:creationId xmlns:a16="http://schemas.microsoft.com/office/drawing/2014/main" id="{8CB8434E-9F38-4592-327E-51A570C73E09}"/>
              </a:ext>
            </a:extLst>
          </p:cNvPr>
          <p:cNvSpPr/>
          <p:nvPr userDrawn="1"/>
        </p:nvSpPr>
        <p:spPr>
          <a:xfrm>
            <a:off x="9158753" y="2160555"/>
            <a:ext cx="1915265" cy="3233502"/>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44" name="Text Placeholder 6">
            <a:extLst>
              <a:ext uri="{FF2B5EF4-FFF2-40B4-BE49-F238E27FC236}">
                <a16:creationId xmlns:a16="http://schemas.microsoft.com/office/drawing/2014/main" id="{1BA8130D-B7F2-9815-5056-6F334D4BBAEF}"/>
              </a:ext>
            </a:extLst>
          </p:cNvPr>
          <p:cNvSpPr>
            <a:spLocks noGrp="1"/>
          </p:cNvSpPr>
          <p:nvPr>
            <p:ph type="body" sz="quarter" idx="10" hasCustomPrompt="1"/>
          </p:nvPr>
        </p:nvSpPr>
        <p:spPr>
          <a:xfrm>
            <a:off x="1008584" y="1783909"/>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5" name="Text Placeholder 6">
            <a:extLst>
              <a:ext uri="{FF2B5EF4-FFF2-40B4-BE49-F238E27FC236}">
                <a16:creationId xmlns:a16="http://schemas.microsoft.com/office/drawing/2014/main" id="{A41A66E4-0B84-E1FB-88CD-3E0E6E80C49D}"/>
              </a:ext>
            </a:extLst>
          </p:cNvPr>
          <p:cNvSpPr>
            <a:spLocks noGrp="1"/>
          </p:cNvSpPr>
          <p:nvPr>
            <p:ph type="body" sz="quarter" idx="28" hasCustomPrompt="1"/>
          </p:nvPr>
        </p:nvSpPr>
        <p:spPr>
          <a:xfrm>
            <a:off x="3045438" y="1768552"/>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6" name="Text Placeholder 6">
            <a:extLst>
              <a:ext uri="{FF2B5EF4-FFF2-40B4-BE49-F238E27FC236}">
                <a16:creationId xmlns:a16="http://schemas.microsoft.com/office/drawing/2014/main" id="{235E5CE7-3D80-1BB5-DACD-8A63CA927E9A}"/>
              </a:ext>
            </a:extLst>
          </p:cNvPr>
          <p:cNvSpPr>
            <a:spLocks noGrp="1"/>
          </p:cNvSpPr>
          <p:nvPr>
            <p:ph type="body" sz="quarter" idx="29" hasCustomPrompt="1"/>
          </p:nvPr>
        </p:nvSpPr>
        <p:spPr>
          <a:xfrm>
            <a:off x="5082291" y="1768552"/>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7" name="Text Placeholder 6">
            <a:extLst>
              <a:ext uri="{FF2B5EF4-FFF2-40B4-BE49-F238E27FC236}">
                <a16:creationId xmlns:a16="http://schemas.microsoft.com/office/drawing/2014/main" id="{685C02D4-EA4F-4962-D397-F6439EC5C6E9}"/>
              </a:ext>
            </a:extLst>
          </p:cNvPr>
          <p:cNvSpPr>
            <a:spLocks noGrp="1"/>
          </p:cNvSpPr>
          <p:nvPr>
            <p:ph type="body" sz="quarter" idx="30" hasCustomPrompt="1"/>
          </p:nvPr>
        </p:nvSpPr>
        <p:spPr>
          <a:xfrm>
            <a:off x="7119145" y="1768552"/>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8" name="Text Placeholder 6">
            <a:extLst>
              <a:ext uri="{FF2B5EF4-FFF2-40B4-BE49-F238E27FC236}">
                <a16:creationId xmlns:a16="http://schemas.microsoft.com/office/drawing/2014/main" id="{1F46F0A7-55C4-6BAE-BCB0-157A86C91997}"/>
              </a:ext>
            </a:extLst>
          </p:cNvPr>
          <p:cNvSpPr>
            <a:spLocks noGrp="1"/>
          </p:cNvSpPr>
          <p:nvPr>
            <p:ph type="body" sz="quarter" idx="31" hasCustomPrompt="1"/>
          </p:nvPr>
        </p:nvSpPr>
        <p:spPr>
          <a:xfrm>
            <a:off x="9156000" y="1770870"/>
            <a:ext cx="1918018" cy="220506"/>
          </a:xfrm>
        </p:spPr>
        <p:txBody>
          <a:bodyPr>
            <a:noAutofit/>
          </a:bodyPr>
          <a:lstStyle>
            <a:lvl1pPr marL="0" indent="0" algn="ctr" fontAlgn="t">
              <a:spcBef>
                <a:spcPts val="0"/>
              </a:spcBef>
              <a:buFontTx/>
              <a:buNone/>
              <a:defRPr sz="1200" baseline="0">
                <a:solidFill>
                  <a:schemeClr val="bg1"/>
                </a:solidFill>
                <a:latin typeface="+mj-lt"/>
              </a:defRPr>
            </a:lvl1pPr>
          </a:lstStyle>
          <a:p>
            <a:pPr lvl="0"/>
            <a:r>
              <a:rPr lang="en-US" dirty="0"/>
              <a:t>Click to edit Subhead</a:t>
            </a:r>
          </a:p>
        </p:txBody>
      </p:sp>
      <p:sp>
        <p:nvSpPr>
          <p:cNvPr id="49" name="Text Placeholder 3">
            <a:extLst>
              <a:ext uri="{FF2B5EF4-FFF2-40B4-BE49-F238E27FC236}">
                <a16:creationId xmlns:a16="http://schemas.microsoft.com/office/drawing/2014/main" id="{9E69C3F7-0A3A-FAC2-6540-8BB750E9AA4C}"/>
              </a:ext>
            </a:extLst>
          </p:cNvPr>
          <p:cNvSpPr>
            <a:spLocks noGrp="1"/>
          </p:cNvSpPr>
          <p:nvPr>
            <p:ph type="body" sz="half" idx="2"/>
          </p:nvPr>
        </p:nvSpPr>
        <p:spPr>
          <a:xfrm>
            <a:off x="1117982" y="2312717"/>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0" name="Text Placeholder 3">
            <a:extLst>
              <a:ext uri="{FF2B5EF4-FFF2-40B4-BE49-F238E27FC236}">
                <a16:creationId xmlns:a16="http://schemas.microsoft.com/office/drawing/2014/main" id="{040CB427-2320-1A81-037C-6D83BCA5B36F}"/>
              </a:ext>
            </a:extLst>
          </p:cNvPr>
          <p:cNvSpPr>
            <a:spLocks noGrp="1"/>
          </p:cNvSpPr>
          <p:nvPr>
            <p:ph type="body" sz="half" idx="32"/>
          </p:nvPr>
        </p:nvSpPr>
        <p:spPr>
          <a:xfrm>
            <a:off x="3175312" y="2299864"/>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1" name="Text Placeholder 3">
            <a:extLst>
              <a:ext uri="{FF2B5EF4-FFF2-40B4-BE49-F238E27FC236}">
                <a16:creationId xmlns:a16="http://schemas.microsoft.com/office/drawing/2014/main" id="{3144BCA8-7BD5-8323-CDAB-E5362D78AA68}"/>
              </a:ext>
            </a:extLst>
          </p:cNvPr>
          <p:cNvSpPr>
            <a:spLocks noGrp="1"/>
          </p:cNvSpPr>
          <p:nvPr>
            <p:ph type="body" sz="half" idx="33"/>
          </p:nvPr>
        </p:nvSpPr>
        <p:spPr>
          <a:xfrm>
            <a:off x="5212165" y="2298292"/>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2" name="Text Placeholder 3">
            <a:extLst>
              <a:ext uri="{FF2B5EF4-FFF2-40B4-BE49-F238E27FC236}">
                <a16:creationId xmlns:a16="http://schemas.microsoft.com/office/drawing/2014/main" id="{82EC0719-39BA-B2AB-F29D-3C947DC78925}"/>
              </a:ext>
            </a:extLst>
          </p:cNvPr>
          <p:cNvSpPr>
            <a:spLocks noGrp="1"/>
          </p:cNvSpPr>
          <p:nvPr>
            <p:ph type="body" sz="half" idx="34"/>
          </p:nvPr>
        </p:nvSpPr>
        <p:spPr>
          <a:xfrm>
            <a:off x="7249018" y="2298292"/>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3" name="Text Placeholder 3">
            <a:extLst>
              <a:ext uri="{FF2B5EF4-FFF2-40B4-BE49-F238E27FC236}">
                <a16:creationId xmlns:a16="http://schemas.microsoft.com/office/drawing/2014/main" id="{B939ED29-1A95-3771-8E52-C1F99F848ABD}"/>
              </a:ext>
            </a:extLst>
          </p:cNvPr>
          <p:cNvSpPr>
            <a:spLocks noGrp="1"/>
          </p:cNvSpPr>
          <p:nvPr>
            <p:ph type="body" sz="half" idx="35"/>
          </p:nvPr>
        </p:nvSpPr>
        <p:spPr>
          <a:xfrm>
            <a:off x="9285873" y="2312717"/>
            <a:ext cx="1658269" cy="2958028"/>
          </a:xfrm>
        </p:spPr>
        <p:txBody>
          <a:bodyPr>
            <a:normAutofit/>
          </a:bodyPr>
          <a:lstStyle>
            <a:lvl1pPr marL="0" indent="0">
              <a:buNone/>
              <a:defRPr sz="1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4" name="Text Placeholder 13">
            <a:extLst>
              <a:ext uri="{FF2B5EF4-FFF2-40B4-BE49-F238E27FC236}">
                <a16:creationId xmlns:a16="http://schemas.microsoft.com/office/drawing/2014/main" id="{F45DEB53-8B0A-80C6-DDED-B72344235087}"/>
              </a:ext>
            </a:extLst>
          </p:cNvPr>
          <p:cNvSpPr>
            <a:spLocks noGrp="1"/>
          </p:cNvSpPr>
          <p:nvPr>
            <p:ph type="body" sz="quarter" idx="15"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5" name="Slide Number Placeholder 7">
            <a:extLst>
              <a:ext uri="{FF2B5EF4-FFF2-40B4-BE49-F238E27FC236}">
                <a16:creationId xmlns:a16="http://schemas.microsoft.com/office/drawing/2014/main" id="{9129C062-832F-2D3C-B059-A8AF7503AA94}"/>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475407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with Caption - Black Diagonal">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4"/>
            <a:ext cx="6581614" cy="6867524"/>
          </a:xfrm>
          <a:ln>
            <a:noFill/>
          </a:ln>
        </p:spPr>
        <p:txBody>
          <a:bodyPr/>
          <a:lstStyle/>
          <a:p>
            <a:r>
              <a:rPr lang="en-US"/>
              <a:t>Click icon to add picture</a:t>
            </a:r>
          </a:p>
        </p:txBody>
      </p:sp>
      <p:sp>
        <p:nvSpPr>
          <p:cNvPr id="5" name="Rectangle 4">
            <a:extLst>
              <a:ext uri="{FF2B5EF4-FFF2-40B4-BE49-F238E27FC236}">
                <a16:creationId xmlns:a16="http://schemas.microsoft.com/office/drawing/2014/main" id="{3500C207-AC1E-087B-DE95-A55BC82CAF9A}"/>
              </a:ext>
            </a:extLst>
          </p:cNvPr>
          <p:cNvSpPr/>
          <p:nvPr userDrawn="1"/>
        </p:nvSpPr>
        <p:spPr>
          <a:xfrm>
            <a:off x="0" y="-9440"/>
            <a:ext cx="7284203" cy="6882938"/>
          </a:xfrm>
          <a:custGeom>
            <a:avLst/>
            <a:gdLst>
              <a:gd name="connsiteX0" fmla="*/ 0 w 7284203"/>
              <a:gd name="connsiteY0" fmla="*/ 0 h 6867440"/>
              <a:gd name="connsiteX1" fmla="*/ 7284203 w 7284203"/>
              <a:gd name="connsiteY1" fmla="*/ 0 h 6867440"/>
              <a:gd name="connsiteX2" fmla="*/ 7284203 w 7284203"/>
              <a:gd name="connsiteY2" fmla="*/ 6867440 h 6867440"/>
              <a:gd name="connsiteX3" fmla="*/ 0 w 7284203"/>
              <a:gd name="connsiteY3" fmla="*/ 6867440 h 6867440"/>
              <a:gd name="connsiteX4" fmla="*/ 0 w 7284203"/>
              <a:gd name="connsiteY4" fmla="*/ 0 h 6867440"/>
              <a:gd name="connsiteX0" fmla="*/ 0 w 7284203"/>
              <a:gd name="connsiteY0" fmla="*/ 0 h 6867440"/>
              <a:gd name="connsiteX1" fmla="*/ 7284203 w 7284203"/>
              <a:gd name="connsiteY1" fmla="*/ 0 h 6867440"/>
              <a:gd name="connsiteX2" fmla="*/ 5114441 w 7284203"/>
              <a:gd name="connsiteY2" fmla="*/ 6867440 h 6867440"/>
              <a:gd name="connsiteX3" fmla="*/ 0 w 7284203"/>
              <a:gd name="connsiteY3" fmla="*/ 6867440 h 6867440"/>
              <a:gd name="connsiteX4" fmla="*/ 0 w 7284203"/>
              <a:gd name="connsiteY4" fmla="*/ 0 h 6867440"/>
              <a:gd name="connsiteX0" fmla="*/ 0 w 7284203"/>
              <a:gd name="connsiteY0" fmla="*/ 0 h 6882938"/>
              <a:gd name="connsiteX1" fmla="*/ 7284203 w 7284203"/>
              <a:gd name="connsiteY1" fmla="*/ 0 h 6882938"/>
              <a:gd name="connsiteX2" fmla="*/ 5610386 w 7284203"/>
              <a:gd name="connsiteY2" fmla="*/ 6882938 h 6882938"/>
              <a:gd name="connsiteX3" fmla="*/ 0 w 7284203"/>
              <a:gd name="connsiteY3" fmla="*/ 6867440 h 6882938"/>
              <a:gd name="connsiteX4" fmla="*/ 0 w 7284203"/>
              <a:gd name="connsiteY4" fmla="*/ 0 h 6882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4203" h="6882938">
                <a:moveTo>
                  <a:pt x="0" y="0"/>
                </a:moveTo>
                <a:lnTo>
                  <a:pt x="7284203" y="0"/>
                </a:lnTo>
                <a:lnTo>
                  <a:pt x="5610386" y="6882938"/>
                </a:lnTo>
                <a:lnTo>
                  <a:pt x="0" y="6867440"/>
                </a:lnTo>
                <a:lnTo>
                  <a:pt x="0" y="0"/>
                </a:lnTo>
                <a:close/>
              </a:path>
            </a:pathLst>
          </a:cu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B2696218-EA6F-DE53-DF14-6383AEA46217}"/>
              </a:ext>
            </a:extLst>
          </p:cNvPr>
          <p:cNvSpPr>
            <a:spLocks noGrp="1"/>
          </p:cNvSpPr>
          <p:nvPr>
            <p:ph type="title"/>
          </p:nvPr>
        </p:nvSpPr>
        <p:spPr>
          <a:xfrm>
            <a:off x="1142005" y="891153"/>
            <a:ext cx="3932237" cy="1600200"/>
          </a:xfrm>
        </p:spPr>
        <p:txBody>
          <a:bodyPr anchor="b"/>
          <a:lstStyle>
            <a:lvl1pPr>
              <a:defRPr sz="3200">
                <a:solidFill>
                  <a:schemeClr val="bg1"/>
                </a:solidFill>
              </a:defRPr>
            </a:lvl1pPr>
          </a:lstStyle>
          <a:p>
            <a:r>
              <a:rPr lang="en-US"/>
              <a:t>Click to edit Master title style</a:t>
            </a:r>
            <a:endParaRPr lang="en-US" dirty="0"/>
          </a:p>
        </p:txBody>
      </p:sp>
      <p:sp>
        <p:nvSpPr>
          <p:cNvPr id="12" name="Text Placeholder 3">
            <a:extLst>
              <a:ext uri="{FF2B5EF4-FFF2-40B4-BE49-F238E27FC236}">
                <a16:creationId xmlns:a16="http://schemas.microsoft.com/office/drawing/2014/main" id="{4B620EBE-30BB-D534-67D3-D8578AA6839B}"/>
              </a:ext>
            </a:extLst>
          </p:cNvPr>
          <p:cNvSpPr>
            <a:spLocks noGrp="1"/>
          </p:cNvSpPr>
          <p:nvPr>
            <p:ph type="body" sz="half" idx="2"/>
          </p:nvPr>
        </p:nvSpPr>
        <p:spPr>
          <a:xfrm>
            <a:off x="1142005" y="2491353"/>
            <a:ext cx="3932237" cy="3811588"/>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Slide Number Placeholder 7">
            <a:extLst>
              <a:ext uri="{FF2B5EF4-FFF2-40B4-BE49-F238E27FC236}">
                <a16:creationId xmlns:a16="http://schemas.microsoft.com/office/drawing/2014/main" id="{F9F93194-3FAC-550F-2266-CB2C67F6649A}"/>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5463748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with Caption - White Diagonal">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5"/>
            <a:ext cx="6581614" cy="6892463"/>
          </a:xfrm>
          <a:ln>
            <a:noFill/>
          </a:ln>
        </p:spPr>
        <p:txBody>
          <a:bodyPr/>
          <a:lstStyle/>
          <a:p>
            <a:r>
              <a:rPr lang="en-US"/>
              <a:t>Click icon to add picture</a:t>
            </a:r>
          </a:p>
        </p:txBody>
      </p:sp>
      <p:sp>
        <p:nvSpPr>
          <p:cNvPr id="5" name="Rectangle 4">
            <a:extLst>
              <a:ext uri="{FF2B5EF4-FFF2-40B4-BE49-F238E27FC236}">
                <a16:creationId xmlns:a16="http://schemas.microsoft.com/office/drawing/2014/main" id="{3500C207-AC1E-087B-DE95-A55BC82CAF9A}"/>
              </a:ext>
            </a:extLst>
          </p:cNvPr>
          <p:cNvSpPr/>
          <p:nvPr userDrawn="1"/>
        </p:nvSpPr>
        <p:spPr>
          <a:xfrm>
            <a:off x="0" y="0"/>
            <a:ext cx="7284203" cy="6882938"/>
          </a:xfrm>
          <a:custGeom>
            <a:avLst/>
            <a:gdLst>
              <a:gd name="connsiteX0" fmla="*/ 0 w 7284203"/>
              <a:gd name="connsiteY0" fmla="*/ 0 h 6867440"/>
              <a:gd name="connsiteX1" fmla="*/ 7284203 w 7284203"/>
              <a:gd name="connsiteY1" fmla="*/ 0 h 6867440"/>
              <a:gd name="connsiteX2" fmla="*/ 7284203 w 7284203"/>
              <a:gd name="connsiteY2" fmla="*/ 6867440 h 6867440"/>
              <a:gd name="connsiteX3" fmla="*/ 0 w 7284203"/>
              <a:gd name="connsiteY3" fmla="*/ 6867440 h 6867440"/>
              <a:gd name="connsiteX4" fmla="*/ 0 w 7284203"/>
              <a:gd name="connsiteY4" fmla="*/ 0 h 6867440"/>
              <a:gd name="connsiteX0" fmla="*/ 0 w 7284203"/>
              <a:gd name="connsiteY0" fmla="*/ 0 h 6867440"/>
              <a:gd name="connsiteX1" fmla="*/ 7284203 w 7284203"/>
              <a:gd name="connsiteY1" fmla="*/ 0 h 6867440"/>
              <a:gd name="connsiteX2" fmla="*/ 5114441 w 7284203"/>
              <a:gd name="connsiteY2" fmla="*/ 6867440 h 6867440"/>
              <a:gd name="connsiteX3" fmla="*/ 0 w 7284203"/>
              <a:gd name="connsiteY3" fmla="*/ 6867440 h 6867440"/>
              <a:gd name="connsiteX4" fmla="*/ 0 w 7284203"/>
              <a:gd name="connsiteY4" fmla="*/ 0 h 6867440"/>
              <a:gd name="connsiteX0" fmla="*/ 0 w 7284203"/>
              <a:gd name="connsiteY0" fmla="*/ 0 h 6882938"/>
              <a:gd name="connsiteX1" fmla="*/ 7284203 w 7284203"/>
              <a:gd name="connsiteY1" fmla="*/ 0 h 6882938"/>
              <a:gd name="connsiteX2" fmla="*/ 5610386 w 7284203"/>
              <a:gd name="connsiteY2" fmla="*/ 6882938 h 6882938"/>
              <a:gd name="connsiteX3" fmla="*/ 0 w 7284203"/>
              <a:gd name="connsiteY3" fmla="*/ 6867440 h 6882938"/>
              <a:gd name="connsiteX4" fmla="*/ 0 w 7284203"/>
              <a:gd name="connsiteY4" fmla="*/ 0 h 6882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84203" h="6882938">
                <a:moveTo>
                  <a:pt x="0" y="0"/>
                </a:moveTo>
                <a:lnTo>
                  <a:pt x="7284203" y="0"/>
                </a:lnTo>
                <a:lnTo>
                  <a:pt x="5610386" y="6882938"/>
                </a:lnTo>
                <a:lnTo>
                  <a:pt x="0" y="6867440"/>
                </a:lnTo>
                <a:lnTo>
                  <a:pt x="0" y="0"/>
                </a:lnTo>
                <a:close/>
              </a:path>
            </a:pathLst>
          </a:cu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B2696218-EA6F-DE53-DF14-6383AEA46217}"/>
              </a:ext>
            </a:extLst>
          </p:cNvPr>
          <p:cNvSpPr>
            <a:spLocks noGrp="1"/>
          </p:cNvSpPr>
          <p:nvPr>
            <p:ph type="title" hasCustomPrompt="1"/>
          </p:nvPr>
        </p:nvSpPr>
        <p:spPr>
          <a:xfrm>
            <a:off x="1142005" y="891153"/>
            <a:ext cx="3932237" cy="1600200"/>
          </a:xfrm>
        </p:spPr>
        <p:txBody>
          <a:bodyPr anchor="b"/>
          <a:lstStyle>
            <a:lvl1pPr>
              <a:defRPr sz="3200">
                <a:solidFill>
                  <a:schemeClr val="tx1"/>
                </a:solidFill>
              </a:defRPr>
            </a:lvl1pPr>
          </a:lstStyle>
          <a:p>
            <a:r>
              <a:rPr lang="en-US" dirty="0"/>
              <a:t>Click to add title</a:t>
            </a:r>
          </a:p>
        </p:txBody>
      </p:sp>
      <p:sp>
        <p:nvSpPr>
          <p:cNvPr id="12" name="Text Placeholder 3">
            <a:extLst>
              <a:ext uri="{FF2B5EF4-FFF2-40B4-BE49-F238E27FC236}">
                <a16:creationId xmlns:a16="http://schemas.microsoft.com/office/drawing/2014/main" id="{4B620EBE-30BB-D534-67D3-D8578AA6839B}"/>
              </a:ext>
            </a:extLst>
          </p:cNvPr>
          <p:cNvSpPr>
            <a:spLocks noGrp="1"/>
          </p:cNvSpPr>
          <p:nvPr>
            <p:ph type="body" sz="half" idx="2"/>
          </p:nvPr>
        </p:nvSpPr>
        <p:spPr>
          <a:xfrm>
            <a:off x="1142005" y="2491353"/>
            <a:ext cx="3932237" cy="3811588"/>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Slide Number Placeholder 7">
            <a:extLst>
              <a:ext uri="{FF2B5EF4-FFF2-40B4-BE49-F238E27FC236}">
                <a16:creationId xmlns:a16="http://schemas.microsoft.com/office/drawing/2014/main" id="{D58083BA-FDA7-F862-D712-EC253B2CFF0F}"/>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415020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Slide - Black">
    <p:bg>
      <p:bgPr>
        <a:solidFill>
          <a:schemeClr val="tx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sp>
        <p:nvSpPr>
          <p:cNvPr id="6" name="Triangle 5">
            <a:extLst>
              <a:ext uri="{FF2B5EF4-FFF2-40B4-BE49-F238E27FC236}">
                <a16:creationId xmlns:a16="http://schemas.microsoft.com/office/drawing/2014/main" id="{47BD40D6-A6F9-8B8C-560F-0C7A97097E8F}"/>
              </a:ext>
            </a:extLst>
          </p:cNvPr>
          <p:cNvSpPr/>
          <p:nvPr userDrawn="1"/>
        </p:nvSpPr>
        <p:spPr>
          <a:xfrm>
            <a:off x="9954706" y="-9439"/>
            <a:ext cx="2246721" cy="6867440"/>
          </a:xfrm>
          <a:custGeom>
            <a:avLst/>
            <a:gdLst>
              <a:gd name="connsiteX0" fmla="*/ 0 w 2243579"/>
              <a:gd name="connsiteY0" fmla="*/ 0 h 6881568"/>
              <a:gd name="connsiteX1" fmla="*/ 2243579 w 2243579"/>
              <a:gd name="connsiteY1" fmla="*/ 0 h 6881568"/>
              <a:gd name="connsiteX2" fmla="*/ 2243579 w 2243579"/>
              <a:gd name="connsiteY2" fmla="*/ 6881568 h 6881568"/>
              <a:gd name="connsiteX3" fmla="*/ 0 w 2243579"/>
              <a:gd name="connsiteY3" fmla="*/ 6881568 h 6881568"/>
              <a:gd name="connsiteX4" fmla="*/ 0 w 2243579"/>
              <a:gd name="connsiteY4" fmla="*/ 0 h 6881568"/>
              <a:gd name="connsiteX0" fmla="*/ 1300899 w 2243579"/>
              <a:gd name="connsiteY0" fmla="*/ 565608 h 6881568"/>
              <a:gd name="connsiteX1" fmla="*/ 2243579 w 2243579"/>
              <a:gd name="connsiteY1" fmla="*/ 0 h 6881568"/>
              <a:gd name="connsiteX2" fmla="*/ 2243579 w 2243579"/>
              <a:gd name="connsiteY2" fmla="*/ 6881568 h 6881568"/>
              <a:gd name="connsiteX3" fmla="*/ 0 w 2243579"/>
              <a:gd name="connsiteY3" fmla="*/ 6881568 h 6881568"/>
              <a:gd name="connsiteX4" fmla="*/ 1300899 w 2243579"/>
              <a:gd name="connsiteY4" fmla="*/ 565608 h 6881568"/>
              <a:gd name="connsiteX0" fmla="*/ 1602557 w 2243579"/>
              <a:gd name="connsiteY0" fmla="*/ 18854 h 6881568"/>
              <a:gd name="connsiteX1" fmla="*/ 2243579 w 2243579"/>
              <a:gd name="connsiteY1" fmla="*/ 0 h 6881568"/>
              <a:gd name="connsiteX2" fmla="*/ 2243579 w 2243579"/>
              <a:gd name="connsiteY2" fmla="*/ 6881568 h 6881568"/>
              <a:gd name="connsiteX3" fmla="*/ 0 w 2243579"/>
              <a:gd name="connsiteY3" fmla="*/ 6881568 h 6881568"/>
              <a:gd name="connsiteX4" fmla="*/ 1602557 w 2243579"/>
              <a:gd name="connsiteY4" fmla="*/ 18854 h 6881568"/>
              <a:gd name="connsiteX0" fmla="*/ 1319753 w 1960775"/>
              <a:gd name="connsiteY0" fmla="*/ 18854 h 6881568"/>
              <a:gd name="connsiteX1" fmla="*/ 1960775 w 1960775"/>
              <a:gd name="connsiteY1" fmla="*/ 0 h 6881568"/>
              <a:gd name="connsiteX2" fmla="*/ 1960775 w 1960775"/>
              <a:gd name="connsiteY2" fmla="*/ 6881568 h 6881568"/>
              <a:gd name="connsiteX3" fmla="*/ 0 w 1960775"/>
              <a:gd name="connsiteY3" fmla="*/ 6806154 h 6881568"/>
              <a:gd name="connsiteX4" fmla="*/ 1319753 w 1960775"/>
              <a:gd name="connsiteY4" fmla="*/ 18854 h 6881568"/>
              <a:gd name="connsiteX0" fmla="*/ 1593130 w 2234152"/>
              <a:gd name="connsiteY0" fmla="*/ 18854 h 6881569"/>
              <a:gd name="connsiteX1" fmla="*/ 2234152 w 2234152"/>
              <a:gd name="connsiteY1" fmla="*/ 0 h 6881569"/>
              <a:gd name="connsiteX2" fmla="*/ 2234152 w 2234152"/>
              <a:gd name="connsiteY2" fmla="*/ 6881568 h 6881569"/>
              <a:gd name="connsiteX3" fmla="*/ 0 w 2234152"/>
              <a:gd name="connsiteY3" fmla="*/ 6881569 h 6881569"/>
              <a:gd name="connsiteX4" fmla="*/ 1593130 w 2234152"/>
              <a:gd name="connsiteY4" fmla="*/ 18854 h 6881569"/>
              <a:gd name="connsiteX0" fmla="*/ 1583717 w 2234152"/>
              <a:gd name="connsiteY0" fmla="*/ 9420 h 6881569"/>
              <a:gd name="connsiteX1" fmla="*/ 2234152 w 2234152"/>
              <a:gd name="connsiteY1" fmla="*/ 0 h 6881569"/>
              <a:gd name="connsiteX2" fmla="*/ 2234152 w 2234152"/>
              <a:gd name="connsiteY2" fmla="*/ 6881568 h 6881569"/>
              <a:gd name="connsiteX3" fmla="*/ 0 w 2234152"/>
              <a:gd name="connsiteY3" fmla="*/ 6881569 h 6881569"/>
              <a:gd name="connsiteX4" fmla="*/ 1583717 w 2234152"/>
              <a:gd name="connsiteY4" fmla="*/ 9420 h 6881569"/>
              <a:gd name="connsiteX0" fmla="*/ 1583717 w 2243566"/>
              <a:gd name="connsiteY0" fmla="*/ 0 h 6872149"/>
              <a:gd name="connsiteX1" fmla="*/ 2243566 w 2243566"/>
              <a:gd name="connsiteY1" fmla="*/ 12 h 6872149"/>
              <a:gd name="connsiteX2" fmla="*/ 2234152 w 2243566"/>
              <a:gd name="connsiteY2" fmla="*/ 6872148 h 6872149"/>
              <a:gd name="connsiteX3" fmla="*/ 0 w 2243566"/>
              <a:gd name="connsiteY3" fmla="*/ 6872149 h 6872149"/>
              <a:gd name="connsiteX4" fmla="*/ 1583717 w 2243566"/>
              <a:gd name="connsiteY4" fmla="*/ 0 h 68721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3566" h="6872149">
                <a:moveTo>
                  <a:pt x="1583717" y="0"/>
                </a:moveTo>
                <a:lnTo>
                  <a:pt x="2243566" y="12"/>
                </a:lnTo>
                <a:lnTo>
                  <a:pt x="2234152" y="6872148"/>
                </a:lnTo>
                <a:lnTo>
                  <a:pt x="0" y="6872149"/>
                </a:lnTo>
                <a:lnTo>
                  <a:pt x="1583717" y="0"/>
                </a:lnTo>
                <a:close/>
              </a:path>
            </a:pathLst>
          </a:custGeom>
          <a:solidFill>
            <a:srgbClr val="CFB9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805070" y="2466280"/>
            <a:ext cx="7981645" cy="719757"/>
          </a:xfrm>
        </p:spPr>
        <p:txBody>
          <a:bodyPr>
            <a:noAutofit/>
          </a:bodyPr>
          <a:lstStyle>
            <a:lvl1pPr>
              <a:defRPr sz="9600" cap="none">
                <a:solidFill>
                  <a:schemeClr val="bg1"/>
                </a:solidFill>
              </a:defRPr>
            </a:lvl1pPr>
          </a:lstStyle>
          <a:p>
            <a:r>
              <a:rPr lang="en-US" dirty="0"/>
              <a:t>THANK YOU</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924339" y="3434010"/>
            <a:ext cx="7874567" cy="449263"/>
          </a:xfrm>
        </p:spPr>
        <p:txBody>
          <a:bodyPr>
            <a:normAutofit/>
          </a:bodyPr>
          <a:lstStyle>
            <a:lvl1pPr marL="0" indent="0">
              <a:buFontTx/>
              <a:buNone/>
              <a:defRPr sz="1800">
                <a:solidFill>
                  <a:schemeClr val="bg2"/>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add contact info</a:t>
            </a:r>
          </a:p>
        </p:txBody>
      </p:sp>
      <p:pic>
        <p:nvPicPr>
          <p:cNvPr id="8" name="Purdue Logo" descr="Purdue Logo">
            <a:extLst>
              <a:ext uri="{FF2B5EF4-FFF2-40B4-BE49-F238E27FC236}">
                <a16:creationId xmlns:a16="http://schemas.microsoft.com/office/drawing/2014/main" id="{D1A65555-63A8-D3C1-AA71-F25B3071BDC0}"/>
              </a:ext>
            </a:extLst>
          </p:cNvPr>
          <p:cNvPicPr>
            <a:picLocks noChangeAspect="1"/>
          </p:cNvPicPr>
          <p:nvPr userDrawn="1"/>
        </p:nvPicPr>
        <p:blipFill>
          <a:blip r:embed="rId3"/>
          <a:stretch>
            <a:fillRect/>
          </a:stretch>
        </p:blipFill>
        <p:spPr>
          <a:xfrm>
            <a:off x="805070" y="5739119"/>
            <a:ext cx="2709200" cy="484939"/>
          </a:xfrm>
          <a:prstGeom prst="rect">
            <a:avLst/>
          </a:prstGeom>
        </p:spPr>
      </p:pic>
    </p:spTree>
    <p:extLst>
      <p:ext uri="{BB962C8B-B14F-4D97-AF65-F5344CB8AC3E}">
        <p14:creationId xmlns:p14="http://schemas.microsoft.com/office/powerpoint/2010/main" val="7036539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nd Slide - Gold">
    <p:bg>
      <p:bgPr>
        <a:solidFill>
          <a:schemeClr val="accent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Lst>
          </p:cNvPr>
          <p:cNvPicPr>
            <a:picLocks noChangeAspect="1"/>
          </p:cNvPicPr>
          <p:nvPr userDrawn="1"/>
        </p:nvPicPr>
        <p:blipFill>
          <a:blip r:embed="rId2"/>
          <a:stretch>
            <a:fillRect/>
          </a:stretch>
        </p:blipFill>
        <p:spPr>
          <a:xfrm>
            <a:off x="9956800" y="0"/>
            <a:ext cx="2235200" cy="6858000"/>
          </a:xfrm>
          <a:prstGeom prst="rect">
            <a:avLst/>
          </a:prstGeom>
          <a:noFill/>
        </p:spPr>
      </p:pic>
      <p:pic>
        <p:nvPicPr>
          <p:cNvPr id="4" name="Purdue Logo" descr="Purdue Logo">
            <a:extLst>
              <a:ext uri="{FF2B5EF4-FFF2-40B4-BE49-F238E27FC236}">
                <a16:creationId xmlns:a16="http://schemas.microsoft.com/office/drawing/2014/main" id="{BA4B2908-555F-78CD-D5EA-D087520FF3FF}"/>
              </a:ext>
            </a:extLst>
          </p:cNvPr>
          <p:cNvPicPr>
            <a:picLocks noChangeAspect="1"/>
          </p:cNvPicPr>
          <p:nvPr userDrawn="1"/>
        </p:nvPicPr>
        <p:blipFill>
          <a:blip r:embed="rId3"/>
          <a:stretch>
            <a:fillRect/>
          </a:stretch>
        </p:blipFill>
        <p:spPr>
          <a:xfrm>
            <a:off x="1034143" y="5756156"/>
            <a:ext cx="2709200" cy="484940"/>
          </a:xfrm>
          <a:prstGeom prst="rect">
            <a:avLst/>
          </a:prstGeom>
        </p:spPr>
      </p:pic>
      <p:sp>
        <p:nvSpPr>
          <p:cNvPr id="3" name="Title 6">
            <a:extLst>
              <a:ext uri="{FF2B5EF4-FFF2-40B4-BE49-F238E27FC236}">
                <a16:creationId xmlns:a16="http://schemas.microsoft.com/office/drawing/2014/main" id="{1648B145-A545-0D6D-AFF0-0F715C90759F}"/>
              </a:ext>
            </a:extLst>
          </p:cNvPr>
          <p:cNvSpPr>
            <a:spLocks noGrp="1"/>
          </p:cNvSpPr>
          <p:nvPr>
            <p:ph type="title" hasCustomPrompt="1"/>
          </p:nvPr>
        </p:nvSpPr>
        <p:spPr>
          <a:xfrm>
            <a:off x="805070" y="2466280"/>
            <a:ext cx="7981645" cy="719757"/>
          </a:xfrm>
        </p:spPr>
        <p:txBody>
          <a:bodyPr>
            <a:noAutofit/>
          </a:bodyPr>
          <a:lstStyle>
            <a:lvl1pPr>
              <a:defRPr sz="9600" cap="none">
                <a:solidFill>
                  <a:schemeClr val="tx1"/>
                </a:solidFill>
              </a:defRPr>
            </a:lvl1pPr>
          </a:lstStyle>
          <a:p>
            <a:r>
              <a:rPr lang="en-US" dirty="0"/>
              <a:t>THANK YOU</a:t>
            </a:r>
          </a:p>
        </p:txBody>
      </p:sp>
      <p:sp>
        <p:nvSpPr>
          <p:cNvPr id="5" name="Text Placeholder 8">
            <a:extLst>
              <a:ext uri="{FF2B5EF4-FFF2-40B4-BE49-F238E27FC236}">
                <a16:creationId xmlns:a16="http://schemas.microsoft.com/office/drawing/2014/main" id="{E3D40940-377F-6BBC-02CB-083B672BF56B}"/>
              </a:ext>
            </a:extLst>
          </p:cNvPr>
          <p:cNvSpPr>
            <a:spLocks noGrp="1"/>
          </p:cNvSpPr>
          <p:nvPr>
            <p:ph type="body" sz="quarter" idx="10" hasCustomPrompt="1"/>
          </p:nvPr>
        </p:nvSpPr>
        <p:spPr>
          <a:xfrm>
            <a:off x="924339" y="3434010"/>
            <a:ext cx="7874567" cy="449263"/>
          </a:xfrm>
        </p:spPr>
        <p:txBody>
          <a:bodyPr>
            <a:normAutofit/>
          </a:bodyPr>
          <a:lstStyle>
            <a:lvl1pPr marL="0" indent="0">
              <a:buFontTx/>
              <a:buNone/>
              <a:defRPr sz="1800">
                <a:solidFill>
                  <a:schemeClr val="tx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add contact info</a:t>
            </a:r>
          </a:p>
        </p:txBody>
      </p:sp>
    </p:spTree>
    <p:extLst>
      <p:ext uri="{BB962C8B-B14F-4D97-AF65-F5344CB8AC3E}">
        <p14:creationId xmlns:p14="http://schemas.microsoft.com/office/powerpoint/2010/main" val="1618025383"/>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Photo">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4176D92-8FAB-782E-E607-5D0C5CC9C2A2}"/>
              </a:ext>
            </a:extLst>
          </p:cNvPr>
          <p:cNvSpPr>
            <a:spLocks noGrp="1"/>
          </p:cNvSpPr>
          <p:nvPr>
            <p:ph type="pic" idx="1"/>
          </p:nvPr>
        </p:nvSpPr>
        <p:spPr>
          <a:xfrm>
            <a:off x="0" y="0"/>
            <a:ext cx="12192000" cy="6858000"/>
          </a:xfr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a:extLst>
              <a:ext uri="{FF2B5EF4-FFF2-40B4-BE49-F238E27FC236}">
                <a16:creationId xmlns:a16="http://schemas.microsoft.com/office/drawing/2014/main" id="{85FDAFB6-8BB6-ADBB-6574-5B0C25E7BDDF}"/>
              </a:ext>
            </a:extLst>
          </p:cNvPr>
          <p:cNvSpPr>
            <a:spLocks noGrp="1"/>
          </p:cNvSpPr>
          <p:nvPr>
            <p:ph type="title"/>
          </p:nvPr>
        </p:nvSpPr>
        <p:spPr>
          <a:xfrm>
            <a:off x="478972" y="4671391"/>
            <a:ext cx="11266714" cy="1401419"/>
          </a:xfrm>
        </p:spPr>
        <p:txBody>
          <a:bodyPr/>
          <a:lstStyle>
            <a:lvl1pPr algn="ctr">
              <a:defRPr/>
            </a:lvl1pPr>
          </a:lstStyle>
          <a:p>
            <a:r>
              <a:rPr lang="en-US"/>
              <a:t>Click to edit Master title style</a:t>
            </a:r>
            <a:endParaRPr lang="en-US" dirty="0"/>
          </a:p>
        </p:txBody>
      </p:sp>
      <p:sp>
        <p:nvSpPr>
          <p:cNvPr id="6" name="Text Placeholder 8">
            <a:extLst>
              <a:ext uri="{FF2B5EF4-FFF2-40B4-BE49-F238E27FC236}">
                <a16:creationId xmlns:a16="http://schemas.microsoft.com/office/drawing/2014/main" id="{5FF931D0-D7E7-D9E1-3CCC-83299A09228A}"/>
              </a:ext>
            </a:extLst>
          </p:cNvPr>
          <p:cNvSpPr>
            <a:spLocks noGrp="1"/>
          </p:cNvSpPr>
          <p:nvPr>
            <p:ph type="body" sz="quarter" idx="10" hasCustomPrompt="1"/>
          </p:nvPr>
        </p:nvSpPr>
        <p:spPr>
          <a:xfrm>
            <a:off x="478972" y="6085510"/>
            <a:ext cx="11266714" cy="449263"/>
          </a:xfrm>
        </p:spPr>
        <p:txBody>
          <a:bodyPr>
            <a:noAutofit/>
          </a:bodyPr>
          <a:lstStyle>
            <a:lvl1pPr marL="0" indent="0" algn="ctr">
              <a:buFontTx/>
              <a:buNone/>
              <a:defRPr sz="2000" b="1">
                <a:solidFill>
                  <a:schemeClr val="tx1"/>
                </a:solidFill>
                <a:latin typeface="+mn-lt"/>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Subtitle style</a:t>
            </a:r>
          </a:p>
        </p:txBody>
      </p:sp>
      <p:sp>
        <p:nvSpPr>
          <p:cNvPr id="4" name="Slide Number Placeholder 7">
            <a:extLst>
              <a:ext uri="{FF2B5EF4-FFF2-40B4-BE49-F238E27FC236}">
                <a16:creationId xmlns:a16="http://schemas.microsoft.com/office/drawing/2014/main" id="{6C644467-0807-17A0-8E23-7CE636F17FF5}"/>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5866111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0" y="-9525"/>
            <a:ext cx="12192000" cy="6892463"/>
          </a:xfrm>
          <a:ln>
            <a:noFill/>
          </a:ln>
        </p:spPr>
        <p:txBody>
          <a:bodyPr/>
          <a:lstStyle/>
          <a:p>
            <a:r>
              <a:rPr lang="en-US"/>
              <a:t>Click icon to add picture</a:t>
            </a:r>
          </a:p>
        </p:txBody>
      </p:sp>
      <p:sp>
        <p:nvSpPr>
          <p:cNvPr id="4" name="Slide Number Placeholder 7">
            <a:extLst>
              <a:ext uri="{FF2B5EF4-FFF2-40B4-BE49-F238E27FC236}">
                <a16:creationId xmlns:a16="http://schemas.microsoft.com/office/drawing/2014/main" id="{E1B5199A-E846-1045-4AEF-C32153F2B2B0}"/>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04212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Copy">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543324"/>
            <a:ext cx="11266713" cy="4454706"/>
          </a:xfrm>
        </p:spPr>
        <p:txBody>
          <a:bodyPr numCol="1">
            <a:noAutofit/>
          </a:bodyPr>
          <a:lstStyle>
            <a:lvl1pPr marL="0" indent="0" algn="l" fontAlgn="t">
              <a:buFontTx/>
              <a:buNone/>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Slide Number Placeholder 7">
            <a:extLst>
              <a:ext uri="{FF2B5EF4-FFF2-40B4-BE49-F238E27FC236}">
                <a16:creationId xmlns:a16="http://schemas.microsoft.com/office/drawing/2014/main" id="{CE6AE7EF-33F9-6CA3-ECA4-96D66E35033C}"/>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2843251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ith Copy - 2 Column">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EEA1DABA-769B-1407-1BFC-75930C1DE70F}"/>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543324"/>
            <a:ext cx="11266713" cy="4454706"/>
          </a:xfrm>
        </p:spPr>
        <p:txBody>
          <a:bodyPr numCol="2">
            <a:noAutofit/>
          </a:bodyPr>
          <a:lstStyle>
            <a:lvl1pPr marL="0" indent="0" algn="l" fontAlgn="t">
              <a:buFontTx/>
              <a:buNone/>
              <a:defRPr sz="1800" baseline="0">
                <a:latin typeface="Franklin Gothic Book" panose="020B05030201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a:t>Click to edit Master text styles</a:t>
            </a:r>
          </a:p>
        </p:txBody>
      </p:sp>
      <p:sp>
        <p:nvSpPr>
          <p:cNvPr id="7" name="Title 6">
            <a:extLst>
              <a:ext uri="{FF2B5EF4-FFF2-40B4-BE49-F238E27FC236}">
                <a16:creationId xmlns:a16="http://schemas.microsoft.com/office/drawing/2014/main" id="{99AF8687-CA4E-66EB-17A8-BE41F3023085}"/>
              </a:ext>
            </a:extLst>
          </p:cNvPr>
          <p:cNvSpPr>
            <a:spLocks noGrp="1"/>
          </p:cNvSpPr>
          <p:nvPr>
            <p:ph type="title"/>
          </p:nvPr>
        </p:nvSpPr>
        <p:spPr/>
        <p:txBody>
          <a:bodyPr/>
          <a:lstStyle/>
          <a:p>
            <a:r>
              <a:rPr lang="en-US"/>
              <a:t>Click to edit Master title style</a:t>
            </a:r>
          </a:p>
        </p:txBody>
      </p:sp>
      <p:pic>
        <p:nvPicPr>
          <p:cNvPr id="4" name="Purdue Logo" descr="Purdue Logo">
            <a:extLst>
              <a:ext uri="{FF2B5EF4-FFF2-40B4-BE49-F238E27FC236}">
                <a16:creationId xmlns:a16="http://schemas.microsoft.com/office/drawing/2014/main" id="{D337403E-4A63-3B42-FC84-47BAEDD7A75E}"/>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5" name="Slide Number Placeholder 7">
            <a:extLst>
              <a:ext uri="{FF2B5EF4-FFF2-40B4-BE49-F238E27FC236}">
                <a16:creationId xmlns:a16="http://schemas.microsoft.com/office/drawing/2014/main" id="{16EF2C6E-54C6-701F-2234-4B0FED572E2C}"/>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31998448"/>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6628D381-488B-4C1C-32F0-1D389C1FF7E3}"/>
              </a:ext>
            </a:extLst>
          </p:cNvPr>
          <p:cNvSpPr>
            <a:spLocks noGrp="1"/>
          </p:cNvSpPr>
          <p:nvPr>
            <p:ph idx="14"/>
          </p:nvPr>
        </p:nvSpPr>
        <p:spPr>
          <a:xfrm>
            <a:off x="468086" y="1543324"/>
            <a:ext cx="11266714" cy="4454706"/>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urdue Logo" descr="Purdue Logo">
            <a:extLst>
              <a:ext uri="{FF2B5EF4-FFF2-40B4-BE49-F238E27FC236}">
                <a16:creationId xmlns:a16="http://schemas.microsoft.com/office/drawing/2014/main" id="{57E46A32-0E35-7B3E-4B6F-A7D50B076D9C}"/>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4" name="Title 3">
            <a:extLst>
              <a:ext uri="{FF2B5EF4-FFF2-40B4-BE49-F238E27FC236}">
                <a16:creationId xmlns:a16="http://schemas.microsoft.com/office/drawing/2014/main" id="{15EE0A7E-143D-2A83-397F-55801DA0663E}"/>
              </a:ext>
            </a:extLst>
          </p:cNvPr>
          <p:cNvSpPr>
            <a:spLocks noGrp="1"/>
          </p:cNvSpPr>
          <p:nvPr>
            <p:ph type="title"/>
          </p:nvPr>
        </p:nvSpPr>
        <p:spPr/>
        <p:txBody>
          <a:bodyPr/>
          <a:lstStyle/>
          <a:p>
            <a:r>
              <a:rPr lang="en-US"/>
              <a:t>Click to edit Master title style</a:t>
            </a:r>
          </a:p>
        </p:txBody>
      </p:sp>
      <p:sp>
        <p:nvSpPr>
          <p:cNvPr id="5" name="Text Placeholder 13">
            <a:extLst>
              <a:ext uri="{FF2B5EF4-FFF2-40B4-BE49-F238E27FC236}">
                <a16:creationId xmlns:a16="http://schemas.microsoft.com/office/drawing/2014/main" id="{65EE62C3-A7DA-7701-DE4B-C1A290C4FAE3}"/>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8" name="Slide Number Placeholder 7">
            <a:extLst>
              <a:ext uri="{FF2B5EF4-FFF2-40B4-BE49-F238E27FC236}">
                <a16:creationId xmlns:a16="http://schemas.microsoft.com/office/drawing/2014/main" id="{312A7B8E-09D9-1047-F0C9-E4435CC82C3E}"/>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2690368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with Content - 2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742D-9D8E-3928-8B2A-C7202DA729E8}"/>
              </a:ext>
            </a:extLst>
          </p:cNvPr>
          <p:cNvSpPr>
            <a:spLocks noGrp="1"/>
          </p:cNvSpPr>
          <p:nvPr>
            <p:ph type="title"/>
          </p:nvPr>
        </p:nvSpPr>
        <p:spPr/>
        <p:txBody>
          <a:body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6" y="1543324"/>
            <a:ext cx="5413169" cy="439033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8F449F3F-4187-E891-E28D-ABAA40118134}"/>
              </a:ext>
            </a:extLst>
          </p:cNvPr>
          <p:cNvSpPr>
            <a:spLocks noGrp="1"/>
          </p:cNvSpPr>
          <p:nvPr>
            <p:ph idx="13"/>
          </p:nvPr>
        </p:nvSpPr>
        <p:spPr>
          <a:xfrm>
            <a:off x="6309157" y="1543324"/>
            <a:ext cx="5425643" cy="439033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2" name="Purdue Logo" descr="Purdue Logo">
            <a:extLst>
              <a:ext uri="{FF2B5EF4-FFF2-40B4-BE49-F238E27FC236}">
                <a16:creationId xmlns:a16="http://schemas.microsoft.com/office/drawing/2014/main" id="{1187A0AE-82DF-15CC-71EB-814F9338E8D6}"/>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13" name="Text Placeholder 13">
            <a:extLst>
              <a:ext uri="{FF2B5EF4-FFF2-40B4-BE49-F238E27FC236}">
                <a16:creationId xmlns:a16="http://schemas.microsoft.com/office/drawing/2014/main" id="{5FC4CE19-DA95-2729-993D-BB0D45B6B56B}"/>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5" name="Slide Number Placeholder 7">
            <a:extLst>
              <a:ext uri="{FF2B5EF4-FFF2-40B4-BE49-F238E27FC236}">
                <a16:creationId xmlns:a16="http://schemas.microsoft.com/office/drawing/2014/main" id="{E90604A0-8AD7-01C3-4CB9-EC951DCA03B9}"/>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3996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with Content -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9742D-9D8E-3928-8B2A-C7202DA729E8}"/>
              </a:ext>
            </a:extLst>
          </p:cNvPr>
          <p:cNvSpPr>
            <a:spLocks noGrp="1"/>
          </p:cNvSpPr>
          <p:nvPr>
            <p:ph type="title"/>
          </p:nvPr>
        </p:nvSpPr>
        <p:spPr/>
        <p:txBody>
          <a:body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7" y="1543324"/>
            <a:ext cx="3507565" cy="4390338"/>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3" name="Purdue Logo" descr="Purdue Logo">
            <a:extLst>
              <a:ext uri="{FF2B5EF4-FFF2-40B4-BE49-F238E27FC236}">
                <a16:creationId xmlns:a16="http://schemas.microsoft.com/office/drawing/2014/main" id="{D9D56DBC-682D-9000-C377-A3E36338D732}"/>
              </a:ext>
            </a:extLst>
          </p:cNvPr>
          <p:cNvPicPr>
            <a:picLocks noChangeAspect="1"/>
          </p:cNvPicPr>
          <p:nvPr userDrawn="1"/>
        </p:nvPicPr>
        <p:blipFill>
          <a:blip r:embed="rId2"/>
          <a:stretch>
            <a:fillRect/>
          </a:stretch>
        </p:blipFill>
        <p:spPr>
          <a:xfrm>
            <a:off x="446314" y="6227781"/>
            <a:ext cx="1803190" cy="322767"/>
          </a:xfrm>
          <a:prstGeom prst="rect">
            <a:avLst/>
          </a:prstGeom>
        </p:spPr>
      </p:pic>
      <p:sp>
        <p:nvSpPr>
          <p:cNvPr id="11" name="Content Placeholder 2">
            <a:extLst>
              <a:ext uri="{FF2B5EF4-FFF2-40B4-BE49-F238E27FC236}">
                <a16:creationId xmlns:a16="http://schemas.microsoft.com/office/drawing/2014/main" id="{66D77F14-E88B-D0A5-6F63-E4DA45A7CD6B}"/>
              </a:ext>
            </a:extLst>
          </p:cNvPr>
          <p:cNvSpPr>
            <a:spLocks noGrp="1"/>
          </p:cNvSpPr>
          <p:nvPr>
            <p:ph idx="17"/>
          </p:nvPr>
        </p:nvSpPr>
        <p:spPr>
          <a:xfrm>
            <a:off x="4342217" y="1543323"/>
            <a:ext cx="3507565" cy="4390337"/>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2">
            <a:extLst>
              <a:ext uri="{FF2B5EF4-FFF2-40B4-BE49-F238E27FC236}">
                <a16:creationId xmlns:a16="http://schemas.microsoft.com/office/drawing/2014/main" id="{5A95E987-1BAB-5DE6-3A52-75935C62985E}"/>
              </a:ext>
            </a:extLst>
          </p:cNvPr>
          <p:cNvSpPr>
            <a:spLocks noGrp="1"/>
          </p:cNvSpPr>
          <p:nvPr>
            <p:ph idx="18"/>
          </p:nvPr>
        </p:nvSpPr>
        <p:spPr>
          <a:xfrm>
            <a:off x="8243137" y="1543322"/>
            <a:ext cx="3507565" cy="4390337"/>
          </a:xfrm>
        </p:spPr>
        <p:txBody>
          <a:bodyPr>
            <a:normAutofit/>
          </a:bodyPr>
          <a:lstStyle>
            <a:lvl1pPr>
              <a:defRPr sz="2000"/>
            </a:lvl1pPr>
            <a:lvl2pPr>
              <a:defRPr sz="1800"/>
            </a:lvl2pPr>
            <a:lvl3pPr>
              <a:defRPr sz="1800"/>
            </a:lvl3pPr>
            <a:lvl4pPr>
              <a:defRPr sz="15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ext Placeholder 13">
            <a:extLst>
              <a:ext uri="{FF2B5EF4-FFF2-40B4-BE49-F238E27FC236}">
                <a16:creationId xmlns:a16="http://schemas.microsoft.com/office/drawing/2014/main" id="{5CA31FF2-2F1A-7D0F-36B0-1773F6A9AB34}"/>
              </a:ext>
            </a:extLst>
          </p:cNvPr>
          <p:cNvSpPr>
            <a:spLocks noGrp="1"/>
          </p:cNvSpPr>
          <p:nvPr>
            <p:ph type="body" sz="quarter" idx="11" hasCustomPrompt="1"/>
          </p:nvPr>
        </p:nvSpPr>
        <p:spPr>
          <a:xfrm>
            <a:off x="457200" y="954291"/>
            <a:ext cx="11277600" cy="365760"/>
          </a:xfrm>
        </p:spPr>
        <p:txBody>
          <a:bodyPr>
            <a:noAutofit/>
          </a:bodyPr>
          <a:lstStyle>
            <a:lvl1pPr marL="0" indent="0" algn="l">
              <a:buNone/>
              <a:defRPr sz="2200" baseline="0">
                <a:solidFill>
                  <a:schemeClr val="accent4">
                    <a:lumMod val="65000"/>
                  </a:schemeClr>
                </a:solidFill>
                <a:latin typeface="Franklin Gothic Medium Cond" panose="020B0606030402020204" pitchFamily="34" charset="0"/>
              </a:defRPr>
            </a:lvl1pPr>
          </a:lstStyle>
          <a:p>
            <a:pPr lvl="0"/>
            <a:r>
              <a:rPr lang="en-US" dirty="0"/>
              <a:t>Click to add subhead</a:t>
            </a:r>
          </a:p>
        </p:txBody>
      </p:sp>
      <p:sp>
        <p:nvSpPr>
          <p:cNvPr id="6" name="Slide Number Placeholder 7">
            <a:extLst>
              <a:ext uri="{FF2B5EF4-FFF2-40B4-BE49-F238E27FC236}">
                <a16:creationId xmlns:a16="http://schemas.microsoft.com/office/drawing/2014/main" id="{A31B34F3-D277-4F4A-C27A-05257C4E2F7E}"/>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681714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AF61CC-58D4-72CE-66CA-BFE87D085DCB}"/>
              </a:ext>
            </a:extLst>
          </p:cNvPr>
          <p:cNvSpPr>
            <a:spLocks noGrp="1"/>
          </p:cNvSpPr>
          <p:nvPr>
            <p:ph type="title"/>
          </p:nvPr>
        </p:nvSpPr>
        <p:spPr>
          <a:xfrm>
            <a:off x="468086" y="385004"/>
            <a:ext cx="11266714" cy="589032"/>
          </a:xfrm>
          <a:prstGeom prst="rect">
            <a:avLst/>
          </a:prstGeom>
        </p:spPr>
        <p:txBody>
          <a:bodyPr vert="horz" lIns="91440" tIns="45720" rIns="91440" bIns="45720" rtlCol="0" anchor="ctr">
            <a:normAutofit/>
          </a:bodyPr>
          <a:lstStyle/>
          <a:p>
            <a:r>
              <a:rPr lang="en-US" dirty="0"/>
              <a:t>Click to edit Master slide title</a:t>
            </a:r>
          </a:p>
        </p:txBody>
      </p:sp>
      <p:sp>
        <p:nvSpPr>
          <p:cNvPr id="3" name="Text Placeholder 2">
            <a:extLst>
              <a:ext uri="{FF2B5EF4-FFF2-40B4-BE49-F238E27FC236}">
                <a16:creationId xmlns:a16="http://schemas.microsoft.com/office/drawing/2014/main" id="{41FD4295-B2CD-F1FF-F99B-B267D1740FB9}"/>
              </a:ext>
            </a:extLst>
          </p:cNvPr>
          <p:cNvSpPr>
            <a:spLocks noGrp="1"/>
          </p:cNvSpPr>
          <p:nvPr>
            <p:ph type="body" idx="1"/>
          </p:nvPr>
        </p:nvSpPr>
        <p:spPr>
          <a:xfrm>
            <a:off x="468086" y="1192696"/>
            <a:ext cx="11266714" cy="48379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2F5D1F4F-1AB4-0707-050D-533100BDB3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7" name="Slide Number Placeholder 5">
            <a:extLst>
              <a:ext uri="{FF2B5EF4-FFF2-40B4-BE49-F238E27FC236}">
                <a16:creationId xmlns:a16="http://schemas.microsoft.com/office/drawing/2014/main" id="{A828CDB9-2AA0-E4B2-A29A-40786DD4506F}"/>
              </a:ext>
            </a:extLst>
          </p:cNvPr>
          <p:cNvSpPr>
            <a:spLocks noGrp="1"/>
          </p:cNvSpPr>
          <p:nvPr>
            <p:ph type="sldNum" sz="quarter" idx="4"/>
          </p:nvPr>
        </p:nvSpPr>
        <p:spPr>
          <a:xfrm>
            <a:off x="10830364" y="6316394"/>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3825614813"/>
      </p:ext>
    </p:extLst>
  </p:cSld>
  <p:clrMap bg1="lt1" tx1="dk1" bg2="lt2" tx2="dk2" accent1="accent1" accent2="accent2" accent3="accent3" accent4="accent4" accent5="accent5" accent6="accent6" hlink="hlink" folHlink="folHlink"/>
  <p:sldLayoutIdLst>
    <p:sldLayoutId id="2147483649" r:id="rId1"/>
    <p:sldLayoutId id="2147483686" r:id="rId2"/>
    <p:sldLayoutId id="2147483702" r:id="rId3"/>
    <p:sldLayoutId id="2147483708" r:id="rId4"/>
    <p:sldLayoutId id="2147483687" r:id="rId5"/>
    <p:sldLayoutId id="2147483714" r:id="rId6"/>
    <p:sldLayoutId id="2147483688" r:id="rId7"/>
    <p:sldLayoutId id="2147483650" r:id="rId8"/>
    <p:sldLayoutId id="2147483701" r:id="rId9"/>
    <p:sldLayoutId id="2147483711" r:id="rId10"/>
    <p:sldLayoutId id="2147483712" r:id="rId11"/>
    <p:sldLayoutId id="2147483656" r:id="rId12"/>
    <p:sldLayoutId id="2147483657" r:id="rId13"/>
    <p:sldLayoutId id="2147483706" r:id="rId14"/>
    <p:sldLayoutId id="2147483705" r:id="rId15"/>
    <p:sldLayoutId id="2147483707" r:id="rId16"/>
    <p:sldLayoutId id="2147483713" r:id="rId17"/>
    <p:sldLayoutId id="2147483709" r:id="rId18"/>
    <p:sldLayoutId id="2147483710" r:id="rId19"/>
    <p:sldLayoutId id="2147483653" r:id="rId20"/>
    <p:sldLayoutId id="2147483690" r:id="rId21"/>
    <p:sldLayoutId id="2147483704" r:id="rId22"/>
    <p:sldLayoutId id="2147483692" r:id="rId23"/>
    <p:sldLayoutId id="2147483693" r:id="rId24"/>
    <p:sldLayoutId id="2147483691" r:id="rId25"/>
    <p:sldLayoutId id="2147483703" r:id="rId26"/>
  </p:sldLayoutIdLst>
  <p:hf hdr="0" ftr="0" dt="0"/>
  <p:txStyles>
    <p:titleStyle>
      <a:lvl1pPr algn="l" defTabSz="914400" rtl="0" eaLnBrk="1" fontAlgn="t" latinLnBrk="0" hangingPunct="1">
        <a:lnSpc>
          <a:spcPct val="90000"/>
        </a:lnSpc>
        <a:spcBef>
          <a:spcPct val="0"/>
        </a:spcBef>
        <a:buNone/>
        <a:defRPr lang="en-US" sz="4800" b="0" i="1" kern="1200" cap="none" baseline="0" dirty="0">
          <a:solidFill>
            <a:schemeClr val="tx1"/>
          </a:solidFill>
          <a:latin typeface="Franklin Gothic Medium Cond" panose="020B0606030402020204" pitchFamily="34" charset="0"/>
          <a:ea typeface="+mj-ea"/>
          <a:cs typeface="+mj-cs"/>
        </a:defRPr>
      </a:lvl1pPr>
    </p:titleStyle>
    <p:bodyStyle>
      <a:lvl1pPr marL="228600" indent="-228600" algn="l" defTabSz="914400" rtl="0" eaLnBrk="1" latinLnBrk="0" hangingPunct="1">
        <a:lnSpc>
          <a:spcPct val="90000"/>
        </a:lnSpc>
        <a:spcBef>
          <a:spcPts val="1000"/>
        </a:spcBef>
        <a:buFont typeface="Wingdings" pitchFamily="2" charset="2"/>
        <a:buChar char="§"/>
        <a:defRPr sz="2000" b="0"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1800" b="0" i="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1600" b="0" i="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500" b="0" i="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mailto:workstudy@purdue.edu"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www.purdue.edu/dfa/aid/workstudy" TargetMode="External"/><Relationship Id="rId2" Type="http://schemas.openxmlformats.org/officeDocument/2006/relationships/image" Target="../media/image8.JP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hyperlink" Target="mailto:workstudy@purdue.edu" TargetMode="Externa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hyperlink" Target="mailto:workstudy@purdue.edu" TargetMode="Externa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mailto:workstudy@pudue.edu" TargetMode="External"/><Relationship Id="rId2" Type="http://schemas.openxmlformats.org/officeDocument/2006/relationships/hyperlink" Target="https://www.purdue.edu/dfa/aid/workstudy/" TargetMode="Externa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hyperlink" Target="mailto:workstudy@purdue.edu" TargetMode="Externa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hyperlink" Target="mailto:hire@purdue.edu" TargetMode="Externa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ECBB9-B247-053C-E6BB-DAB2D02871E1}"/>
              </a:ext>
            </a:extLst>
          </p:cNvPr>
          <p:cNvSpPr>
            <a:spLocks noGrp="1"/>
          </p:cNvSpPr>
          <p:nvPr>
            <p:ph type="title"/>
          </p:nvPr>
        </p:nvSpPr>
        <p:spPr/>
        <p:txBody>
          <a:bodyPr/>
          <a:lstStyle/>
          <a:p>
            <a:r>
              <a:rPr lang="en-US" dirty="0"/>
              <a:t>Federal Work-Study &amp; Student Employment Procedures	</a:t>
            </a:r>
          </a:p>
        </p:txBody>
      </p:sp>
      <p:sp>
        <p:nvSpPr>
          <p:cNvPr id="6" name="Text Placeholder 5">
            <a:extLst>
              <a:ext uri="{FF2B5EF4-FFF2-40B4-BE49-F238E27FC236}">
                <a16:creationId xmlns:a16="http://schemas.microsoft.com/office/drawing/2014/main" id="{326898EA-CCA1-DC12-597C-291776BF63C7}"/>
              </a:ext>
            </a:extLst>
          </p:cNvPr>
          <p:cNvSpPr>
            <a:spLocks noGrp="1"/>
          </p:cNvSpPr>
          <p:nvPr>
            <p:ph type="body" sz="quarter" idx="10"/>
          </p:nvPr>
        </p:nvSpPr>
        <p:spPr>
          <a:xfrm>
            <a:off x="1023257" y="3525808"/>
            <a:ext cx="7763458" cy="449263"/>
          </a:xfrm>
        </p:spPr>
        <p:txBody>
          <a:bodyPr/>
          <a:lstStyle/>
          <a:p>
            <a:r>
              <a:rPr lang="en-US" dirty="0"/>
              <a:t>2026-2027</a:t>
            </a:r>
          </a:p>
        </p:txBody>
      </p:sp>
    </p:spTree>
    <p:extLst>
      <p:ext uri="{BB962C8B-B14F-4D97-AF65-F5344CB8AC3E}">
        <p14:creationId xmlns:p14="http://schemas.microsoft.com/office/powerpoint/2010/main" val="586907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1E676A2-272A-1CFA-272C-A2A01CEDF6A2}"/>
              </a:ext>
            </a:extLst>
          </p:cNvPr>
          <p:cNvSpPr>
            <a:spLocks noGrp="1"/>
          </p:cNvSpPr>
          <p:nvPr>
            <p:ph type="title"/>
          </p:nvPr>
        </p:nvSpPr>
        <p:spPr/>
        <p:txBody>
          <a:bodyPr>
            <a:normAutofit fontScale="90000"/>
          </a:bodyPr>
          <a:lstStyle/>
          <a:p>
            <a:r>
              <a:rPr lang="en-US" dirty="0"/>
              <a:t>Federal Work-Study: Work steps</a:t>
            </a:r>
          </a:p>
        </p:txBody>
      </p:sp>
      <p:sp>
        <p:nvSpPr>
          <p:cNvPr id="4" name="Text Placeholder 3">
            <a:extLst>
              <a:ext uri="{FF2B5EF4-FFF2-40B4-BE49-F238E27FC236}">
                <a16:creationId xmlns:a16="http://schemas.microsoft.com/office/drawing/2014/main" id="{527BF306-D182-06FE-6591-672B6455B1DD}"/>
              </a:ext>
            </a:extLst>
          </p:cNvPr>
          <p:cNvSpPr>
            <a:spLocks noGrp="1"/>
          </p:cNvSpPr>
          <p:nvPr>
            <p:ph type="body" sz="quarter" idx="11"/>
          </p:nvPr>
        </p:nvSpPr>
        <p:spPr>
          <a:xfrm>
            <a:off x="378565" y="3552920"/>
            <a:ext cx="11277600" cy="2076233"/>
          </a:xfrm>
        </p:spPr>
        <p:txBody>
          <a:bodyPr/>
          <a:lstStyle/>
          <a:p>
            <a:r>
              <a:rPr lang="en-US" sz="1600" b="1" u="sng" dirty="0">
                <a:solidFill>
                  <a:schemeClr val="tx1"/>
                </a:solidFill>
                <a:latin typeface="Franklin Gothic Book" panose="020B0503020102020204" pitchFamily="34" charset="0"/>
              </a:rPr>
              <a:t>Path to report in Cognos </a:t>
            </a:r>
          </a:p>
          <a:p>
            <a:pPr lvl="1"/>
            <a:r>
              <a:rPr lang="en-US" dirty="0"/>
              <a:t>Team Content  				</a:t>
            </a:r>
          </a:p>
          <a:p>
            <a:pPr lvl="1"/>
            <a:r>
              <a:rPr lang="en-US" dirty="0"/>
              <a:t>Departmental Content  </a:t>
            </a:r>
          </a:p>
          <a:p>
            <a:pPr lvl="1"/>
            <a:r>
              <a:rPr lang="en-US" dirty="0"/>
              <a:t>PWL</a:t>
            </a:r>
          </a:p>
          <a:p>
            <a:pPr lvl="1"/>
            <a:r>
              <a:rPr lang="en-US" dirty="0"/>
              <a:t>Treasurer  </a:t>
            </a:r>
          </a:p>
          <a:p>
            <a:pPr lvl="1"/>
            <a:r>
              <a:rPr lang="en-US" dirty="0"/>
              <a:t>Comptroller  </a:t>
            </a:r>
          </a:p>
          <a:p>
            <a:pPr lvl="1"/>
            <a:r>
              <a:rPr lang="en-US" dirty="0"/>
              <a:t>Federal Work-Study Report – Payroll and FA Data. </a:t>
            </a:r>
          </a:p>
          <a:p>
            <a:pPr lvl="1"/>
            <a:r>
              <a:rPr lang="en-US" dirty="0"/>
              <a:t>Report View of Federal Work Study – Award &amp; Employment Details</a:t>
            </a:r>
          </a:p>
          <a:p>
            <a:pPr marL="285750" indent="-285750">
              <a:buFont typeface="Arial" panose="020B0604020202020204" pitchFamily="34" charset="0"/>
              <a:buChar char="•"/>
            </a:pPr>
            <a:endParaRPr lang="en-US" sz="1400" dirty="0">
              <a:solidFill>
                <a:schemeClr val="tx1"/>
              </a:solidFill>
              <a:latin typeface="Franklin Gothic Book" panose="020B0503020102020204" pitchFamily="34" charset="0"/>
            </a:endParaRPr>
          </a:p>
          <a:p>
            <a:endParaRPr lang="en-US" dirty="0"/>
          </a:p>
        </p:txBody>
      </p:sp>
      <p:graphicFrame>
        <p:nvGraphicFramePr>
          <p:cNvPr id="6" name="Table 6">
            <a:extLst>
              <a:ext uri="{FF2B5EF4-FFF2-40B4-BE49-F238E27FC236}">
                <a16:creationId xmlns:a16="http://schemas.microsoft.com/office/drawing/2014/main" id="{29B12672-47A9-A3B8-9EF0-88B15B7A6B35}"/>
              </a:ext>
            </a:extLst>
          </p:cNvPr>
          <p:cNvGraphicFramePr>
            <a:graphicFrameLocks noGrp="1"/>
          </p:cNvGraphicFramePr>
          <p:nvPr>
            <p:ph idx="14"/>
            <p:extLst>
              <p:ext uri="{D42A27DB-BD31-4B8C-83A1-F6EECF244321}">
                <p14:modId xmlns:p14="http://schemas.microsoft.com/office/powerpoint/2010/main" val="1799780220"/>
              </p:ext>
            </p:extLst>
          </p:nvPr>
        </p:nvGraphicFramePr>
        <p:xfrm>
          <a:off x="378565" y="1048741"/>
          <a:ext cx="10638368" cy="2504179"/>
        </p:xfrm>
        <a:graphic>
          <a:graphicData uri="http://schemas.openxmlformats.org/drawingml/2006/table">
            <a:tbl>
              <a:tblPr firstRow="1" bandRow="1">
                <a:tableStyleId>{5C22544A-7EE6-4342-B048-85BDC9FD1C3A}</a:tableStyleId>
              </a:tblPr>
              <a:tblGrid>
                <a:gridCol w="2659592">
                  <a:extLst>
                    <a:ext uri="{9D8B030D-6E8A-4147-A177-3AD203B41FA5}">
                      <a16:colId xmlns:a16="http://schemas.microsoft.com/office/drawing/2014/main" val="2197644577"/>
                    </a:ext>
                  </a:extLst>
                </a:gridCol>
                <a:gridCol w="2659592">
                  <a:extLst>
                    <a:ext uri="{9D8B030D-6E8A-4147-A177-3AD203B41FA5}">
                      <a16:colId xmlns:a16="http://schemas.microsoft.com/office/drawing/2014/main" val="1525852292"/>
                    </a:ext>
                  </a:extLst>
                </a:gridCol>
                <a:gridCol w="2659592">
                  <a:extLst>
                    <a:ext uri="{9D8B030D-6E8A-4147-A177-3AD203B41FA5}">
                      <a16:colId xmlns:a16="http://schemas.microsoft.com/office/drawing/2014/main" val="401346082"/>
                    </a:ext>
                  </a:extLst>
                </a:gridCol>
                <a:gridCol w="2659592">
                  <a:extLst>
                    <a:ext uri="{9D8B030D-6E8A-4147-A177-3AD203B41FA5}">
                      <a16:colId xmlns:a16="http://schemas.microsoft.com/office/drawing/2014/main" val="98337987"/>
                    </a:ext>
                  </a:extLst>
                </a:gridCol>
              </a:tblGrid>
              <a:tr h="264494">
                <a:tc>
                  <a:txBody>
                    <a:bodyPr/>
                    <a:lstStyle/>
                    <a:p>
                      <a:pPr algn="ctr" fontAlgn="ctr"/>
                      <a:r>
                        <a:rPr lang="en-US" dirty="0">
                          <a:solidFill>
                            <a:schemeClr val="bg1"/>
                          </a:solidFill>
                        </a:rPr>
                        <a:t>Accept Award &gt;</a:t>
                      </a:r>
                    </a:p>
                  </a:txBody>
                  <a:tcPr>
                    <a:solidFill>
                      <a:schemeClr val="tx2"/>
                    </a:solidFill>
                  </a:tcPr>
                </a:tc>
                <a:tc>
                  <a:txBody>
                    <a:bodyPr/>
                    <a:lstStyle/>
                    <a:p>
                      <a:pPr algn="ctr" fontAlgn="ctr"/>
                      <a:r>
                        <a:rPr lang="en-US" dirty="0">
                          <a:solidFill>
                            <a:schemeClr val="tx1"/>
                          </a:solidFill>
                        </a:rPr>
                        <a:t>Search for Work &gt;</a:t>
                      </a:r>
                    </a:p>
                  </a:txBody>
                  <a:tcPr/>
                </a:tc>
                <a:tc>
                  <a:txBody>
                    <a:bodyPr/>
                    <a:lstStyle/>
                    <a:p>
                      <a:pPr algn="ctr" fontAlgn="ctr"/>
                      <a:r>
                        <a:rPr lang="en-US" dirty="0">
                          <a:solidFill>
                            <a:schemeClr val="tx1"/>
                          </a:solidFill>
                        </a:rPr>
                        <a:t>Let Employer Know &gt;</a:t>
                      </a:r>
                    </a:p>
                  </a:txBody>
                  <a:tcPr>
                    <a:solidFill>
                      <a:schemeClr val="tx2">
                        <a:lumMod val="40000"/>
                        <a:lumOff val="60000"/>
                      </a:schemeClr>
                    </a:solidFill>
                  </a:tcPr>
                </a:tc>
                <a:tc>
                  <a:txBody>
                    <a:bodyPr/>
                    <a:lstStyle/>
                    <a:p>
                      <a:pPr algn="ctr" fontAlgn="ctr"/>
                      <a:r>
                        <a:rPr lang="en-US" dirty="0">
                          <a:solidFill>
                            <a:schemeClr val="bg1">
                              <a:lumMod val="10000"/>
                            </a:schemeClr>
                          </a:solidFill>
                        </a:rPr>
                        <a:t>Start Earning </a:t>
                      </a:r>
                    </a:p>
                  </a:txBody>
                  <a:tcPr>
                    <a:solidFill>
                      <a:schemeClr val="tx2">
                        <a:lumMod val="60000"/>
                        <a:lumOff val="40000"/>
                      </a:schemeClr>
                    </a:solidFill>
                  </a:tcPr>
                </a:tc>
                <a:extLst>
                  <a:ext uri="{0D108BD9-81ED-4DB2-BD59-A6C34878D82A}">
                    <a16:rowId xmlns:a16="http://schemas.microsoft.com/office/drawing/2014/main" val="2961566725"/>
                  </a:ext>
                </a:extLst>
              </a:tr>
              <a:tr h="213841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Student will accept their award offer on myPurdue.</a:t>
                      </a:r>
                    </a:p>
                  </a:txBody>
                  <a:tcPr>
                    <a:solidFill>
                      <a:schemeClr val="tx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Student will search/apply/interview for a FWS eligible position on or off-campus.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During the interview process, student will let employer know they were awarded FWS. Employers are also able to ask.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On-campus employers also have access to a report that will disclose which students are FWS eligible.</a:t>
                      </a:r>
                    </a:p>
                  </a:txBody>
                  <a:tcPr>
                    <a:solidFill>
                      <a:schemeClr val="accent4">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The employer fills out the correct paperwork with the Bursar (</a:t>
                      </a:r>
                      <a:r>
                        <a:rPr lang="en-US" sz="1400" dirty="0">
                          <a:solidFill>
                            <a:schemeClr val="tx1"/>
                          </a:solidFill>
                          <a:hlinkClick r:id="rId2">
                            <a:extLst>
                              <a:ext uri="{A12FA001-AC4F-418D-AE19-62706E023703}">
                                <ahyp:hlinkClr xmlns:ahyp="http://schemas.microsoft.com/office/drawing/2018/hyperlinkcolor" val="tx"/>
                              </a:ext>
                            </a:extLst>
                          </a:hlinkClick>
                        </a:rPr>
                        <a:t>workstudy@purdue.edu</a:t>
                      </a:r>
                      <a:r>
                        <a:rPr lang="en-US" sz="1400" dirty="0">
                          <a:solidFill>
                            <a:schemeClr val="tx1"/>
                          </a:solidFill>
                        </a:rPr>
                        <a:t>) and completes necessary onboarding.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The student starts earning their hourly wage set by the employer. Student will get paid bi-weekly.</a:t>
                      </a:r>
                    </a:p>
                  </a:txBody>
                  <a:tcPr>
                    <a:solidFill>
                      <a:schemeClr val="accent4">
                        <a:lumMod val="75000"/>
                      </a:schemeClr>
                    </a:solidFill>
                  </a:tcPr>
                </a:tc>
                <a:extLst>
                  <a:ext uri="{0D108BD9-81ED-4DB2-BD59-A6C34878D82A}">
                    <a16:rowId xmlns:a16="http://schemas.microsoft.com/office/drawing/2014/main" val="750453734"/>
                  </a:ext>
                </a:extLst>
              </a:tr>
            </a:tbl>
          </a:graphicData>
        </a:graphic>
      </p:graphicFrame>
      <p:sp>
        <p:nvSpPr>
          <p:cNvPr id="5" name="Slide Number Placeholder 4">
            <a:extLst>
              <a:ext uri="{FF2B5EF4-FFF2-40B4-BE49-F238E27FC236}">
                <a16:creationId xmlns:a16="http://schemas.microsoft.com/office/drawing/2014/main" id="{6D07AF98-B4F7-BD32-9699-89EE6DC77D6C}"/>
              </a:ext>
            </a:extLst>
          </p:cNvPr>
          <p:cNvSpPr>
            <a:spLocks noGrp="1"/>
          </p:cNvSpPr>
          <p:nvPr>
            <p:ph type="sldNum" sz="quarter" idx="19"/>
          </p:nvPr>
        </p:nvSpPr>
        <p:spPr/>
        <p:txBody>
          <a:bodyPr/>
          <a:lstStyle/>
          <a:p>
            <a:fld id="{6D22F896-40B5-4ADD-8801-0D06FADFA095}" type="slidenum">
              <a:rPr lang="en-US" smtClean="0"/>
              <a:pPr/>
              <a:t>10</a:t>
            </a:fld>
            <a:endParaRPr lang="en-US" dirty="0"/>
          </a:p>
        </p:txBody>
      </p:sp>
    </p:spTree>
    <p:extLst>
      <p:ext uri="{BB962C8B-B14F-4D97-AF65-F5344CB8AC3E}">
        <p14:creationId xmlns:p14="http://schemas.microsoft.com/office/powerpoint/2010/main" val="2552667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2271FA-F679-8BFA-1C95-7829DFE2F18C}"/>
              </a:ext>
            </a:extLst>
          </p:cNvPr>
          <p:cNvSpPr>
            <a:spLocks noGrp="1"/>
          </p:cNvSpPr>
          <p:nvPr>
            <p:ph type="title"/>
          </p:nvPr>
        </p:nvSpPr>
        <p:spPr/>
        <p:txBody>
          <a:bodyPr>
            <a:normAutofit fontScale="90000"/>
          </a:bodyPr>
          <a:lstStyle/>
          <a:p>
            <a:r>
              <a:rPr lang="en-US" dirty="0"/>
              <a:t>Federal Work-Study: Important Notes</a:t>
            </a:r>
          </a:p>
        </p:txBody>
      </p:sp>
      <p:sp>
        <p:nvSpPr>
          <p:cNvPr id="4" name="Text Placeholder 3">
            <a:extLst>
              <a:ext uri="{FF2B5EF4-FFF2-40B4-BE49-F238E27FC236}">
                <a16:creationId xmlns:a16="http://schemas.microsoft.com/office/drawing/2014/main" id="{CBD57720-5F05-3D82-E79F-1C76ED99271E}"/>
              </a:ext>
            </a:extLst>
          </p:cNvPr>
          <p:cNvSpPr>
            <a:spLocks noGrp="1"/>
          </p:cNvSpPr>
          <p:nvPr>
            <p:ph type="body" sz="quarter" idx="11"/>
          </p:nvPr>
        </p:nvSpPr>
        <p:spPr/>
        <p:txBody>
          <a:bodyPr/>
          <a:lstStyle/>
          <a:p>
            <a:r>
              <a:rPr lang="en-US" dirty="0"/>
              <a:t>Important Notes</a:t>
            </a:r>
          </a:p>
        </p:txBody>
      </p:sp>
      <p:sp>
        <p:nvSpPr>
          <p:cNvPr id="2" name="Content Placeholder 1">
            <a:extLst>
              <a:ext uri="{FF2B5EF4-FFF2-40B4-BE49-F238E27FC236}">
                <a16:creationId xmlns:a16="http://schemas.microsoft.com/office/drawing/2014/main" id="{1943242A-A5DA-1304-3A15-08D66DF023E7}"/>
              </a:ext>
            </a:extLst>
          </p:cNvPr>
          <p:cNvSpPr>
            <a:spLocks noGrp="1"/>
          </p:cNvSpPr>
          <p:nvPr>
            <p:ph idx="14"/>
          </p:nvPr>
        </p:nvSpPr>
        <p:spPr/>
        <p:txBody>
          <a:bodyPr/>
          <a:lstStyle/>
          <a:p>
            <a:pPr marL="285750" indent="-285750">
              <a:buFont typeface="Arial" panose="020B0604020202020204" pitchFamily="34" charset="0"/>
              <a:buChar char="•"/>
            </a:pPr>
            <a:r>
              <a:rPr lang="en-US" dirty="0">
                <a:latin typeface="Franklin Gothic Book" panose="020B0503020102020204" pitchFamily="34" charset="0"/>
              </a:rPr>
              <a:t>Employers dictate the hourly wage of FWS students they hire—this is </a:t>
            </a:r>
            <a:r>
              <a:rPr lang="en-US" b="1" u="sng" dirty="0">
                <a:latin typeface="Franklin Gothic Book" panose="020B0503020102020204" pitchFamily="34" charset="0"/>
              </a:rPr>
              <a:t>not</a:t>
            </a:r>
            <a:r>
              <a:rPr lang="en-US" dirty="0">
                <a:latin typeface="Franklin Gothic Book" panose="020B0503020102020204" pitchFamily="34" charset="0"/>
              </a:rPr>
              <a:t> determined by FWS.</a:t>
            </a:r>
          </a:p>
          <a:p>
            <a:pPr marL="285750" indent="-285750">
              <a:buFont typeface="Arial" panose="020B0604020202020204" pitchFamily="34" charset="0"/>
              <a:buChar char="•"/>
            </a:pPr>
            <a:r>
              <a:rPr lang="en-US" dirty="0">
                <a:latin typeface="Franklin Gothic Book" panose="020B0503020102020204" pitchFamily="34" charset="0"/>
              </a:rPr>
              <a:t>FWS supplements the hourly wage the employer sets (either 75%/25% or 100%--depending on the position).</a:t>
            </a:r>
          </a:p>
          <a:p>
            <a:pPr marL="285750" indent="-285750">
              <a:buFont typeface="Arial" panose="020B0604020202020204" pitchFamily="34" charset="0"/>
              <a:buChar char="•"/>
            </a:pPr>
            <a:r>
              <a:rPr lang="en-US" dirty="0">
                <a:latin typeface="Franklin Gothic Book" panose="020B0503020102020204" pitchFamily="34" charset="0"/>
              </a:rPr>
              <a:t>The FWS award amount only dictates how much the student can earn while benefitting from the FWS supplement. Once exhausted, the employer will then be responsible for 100% of the employee’s hourly wage.</a:t>
            </a:r>
          </a:p>
          <a:p>
            <a:pPr marL="285750" indent="-285750">
              <a:buFont typeface="Arial" panose="020B0604020202020204" pitchFamily="34" charset="0"/>
              <a:buChar char="•"/>
            </a:pPr>
            <a:r>
              <a:rPr lang="en-US" dirty="0">
                <a:latin typeface="Franklin Gothic Book" panose="020B0503020102020204" pitchFamily="34" charset="0"/>
              </a:rPr>
              <a:t>There are some jobs/departments that can only employ students for as long as the FWS funds help supplement the hourly wage—due to that department’s budgetary constraints—but this would be something an employer should let the student know upon hiring.</a:t>
            </a:r>
          </a:p>
          <a:p>
            <a:endParaRPr lang="en-US" dirty="0"/>
          </a:p>
        </p:txBody>
      </p:sp>
      <p:sp>
        <p:nvSpPr>
          <p:cNvPr id="5" name="Slide Number Placeholder 4">
            <a:extLst>
              <a:ext uri="{FF2B5EF4-FFF2-40B4-BE49-F238E27FC236}">
                <a16:creationId xmlns:a16="http://schemas.microsoft.com/office/drawing/2014/main" id="{9FF9200A-547E-BB42-A335-A3F6127B4EE2}"/>
              </a:ext>
            </a:extLst>
          </p:cNvPr>
          <p:cNvSpPr>
            <a:spLocks noGrp="1"/>
          </p:cNvSpPr>
          <p:nvPr>
            <p:ph type="sldNum" sz="quarter" idx="19"/>
          </p:nvPr>
        </p:nvSpPr>
        <p:spPr/>
        <p:txBody>
          <a:bodyPr/>
          <a:lstStyle/>
          <a:p>
            <a:fld id="{6D22F896-40B5-4ADD-8801-0D06FADFA095}" type="slidenum">
              <a:rPr lang="en-US" smtClean="0"/>
              <a:pPr/>
              <a:t>11</a:t>
            </a:fld>
            <a:endParaRPr lang="en-US" dirty="0"/>
          </a:p>
        </p:txBody>
      </p:sp>
    </p:spTree>
    <p:extLst>
      <p:ext uri="{BB962C8B-B14F-4D97-AF65-F5344CB8AC3E}">
        <p14:creationId xmlns:p14="http://schemas.microsoft.com/office/powerpoint/2010/main" val="10900203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F8E777-DCF0-89EA-E8E4-4F19992843AF}"/>
              </a:ext>
            </a:extLst>
          </p:cNvPr>
          <p:cNvSpPr>
            <a:spLocks noGrp="1"/>
          </p:cNvSpPr>
          <p:nvPr>
            <p:ph type="title"/>
          </p:nvPr>
        </p:nvSpPr>
        <p:spPr/>
        <p:txBody>
          <a:bodyPr>
            <a:normAutofit fontScale="90000"/>
          </a:bodyPr>
          <a:lstStyle/>
          <a:p>
            <a:r>
              <a:rPr lang="en-US" dirty="0"/>
              <a:t>Federal Work-Study: Website</a:t>
            </a:r>
          </a:p>
        </p:txBody>
      </p:sp>
      <p:pic>
        <p:nvPicPr>
          <p:cNvPr id="10" name="Picture Placeholder 9" descr="Screenshot of the Federal Work Study Website">
            <a:extLst>
              <a:ext uri="{FF2B5EF4-FFF2-40B4-BE49-F238E27FC236}">
                <a16:creationId xmlns:a16="http://schemas.microsoft.com/office/drawing/2014/main" id="{BA99C303-2369-6293-2A36-8440BFDA15A9}"/>
              </a:ext>
            </a:extLst>
          </p:cNvPr>
          <p:cNvPicPr>
            <a:picLocks noGrp="1" noChangeAspect="1"/>
          </p:cNvPicPr>
          <p:nvPr>
            <p:ph type="pic" idx="13"/>
          </p:nvPr>
        </p:nvPicPr>
        <p:blipFill rotWithShape="1">
          <a:blip r:embed="rId2"/>
          <a:srcRect l="-101" r="21913"/>
          <a:stretch/>
        </p:blipFill>
        <p:spPr>
          <a:xfrm>
            <a:off x="677864" y="1714501"/>
            <a:ext cx="5129926" cy="3754166"/>
          </a:xfrm>
        </p:spPr>
      </p:pic>
      <p:sp>
        <p:nvSpPr>
          <p:cNvPr id="3" name="Text Placeholder 2">
            <a:extLst>
              <a:ext uri="{FF2B5EF4-FFF2-40B4-BE49-F238E27FC236}">
                <a16:creationId xmlns:a16="http://schemas.microsoft.com/office/drawing/2014/main" id="{69DAAF1E-5DFA-9E88-2254-E50BE02970DC}"/>
              </a:ext>
            </a:extLst>
          </p:cNvPr>
          <p:cNvSpPr>
            <a:spLocks noGrp="1"/>
          </p:cNvSpPr>
          <p:nvPr>
            <p:ph type="body" sz="half" idx="2"/>
          </p:nvPr>
        </p:nvSpPr>
        <p:spPr>
          <a:xfrm>
            <a:off x="6615759" y="3034377"/>
            <a:ext cx="5129927" cy="1326878"/>
          </a:xfrm>
        </p:spPr>
        <p:txBody>
          <a:bodyPr/>
          <a:lstStyle/>
          <a:p>
            <a:pPr marL="285750" indent="-285750">
              <a:buFont typeface="Arial" panose="020B0604020202020204" pitchFamily="34" charset="0"/>
              <a:buChar char="•"/>
            </a:pPr>
            <a:r>
              <a:rPr lang="en-US" dirty="0"/>
              <a:t>Students and employers can refer to our FWS page on the Division of Financial Aid website for more information: </a:t>
            </a:r>
            <a:r>
              <a:rPr lang="en-US" b="1" dirty="0">
                <a:hlinkClick r:id="rId3">
                  <a:extLst>
                    <a:ext uri="{A12FA001-AC4F-418D-AE19-62706E023703}">
                      <ahyp:hlinkClr xmlns:ahyp="http://schemas.microsoft.com/office/drawing/2018/hyperlinkcolor" val="tx"/>
                    </a:ext>
                  </a:extLst>
                </a:hlinkClick>
              </a:rPr>
              <a:t>www.purdue.edu/dfa/aid/workstudy</a:t>
            </a:r>
            <a:endParaRPr lang="en-US" b="1" dirty="0"/>
          </a:p>
          <a:p>
            <a:endParaRPr lang="en-US" dirty="0"/>
          </a:p>
        </p:txBody>
      </p:sp>
      <p:sp>
        <p:nvSpPr>
          <p:cNvPr id="8" name="Slide Number Placeholder 7">
            <a:extLst>
              <a:ext uri="{FF2B5EF4-FFF2-40B4-BE49-F238E27FC236}">
                <a16:creationId xmlns:a16="http://schemas.microsoft.com/office/drawing/2014/main" id="{7823DBB3-595A-AB40-7D88-E63276DEC79A}"/>
              </a:ext>
            </a:extLst>
          </p:cNvPr>
          <p:cNvSpPr>
            <a:spLocks noGrp="1"/>
          </p:cNvSpPr>
          <p:nvPr>
            <p:ph type="sldNum" sz="quarter" idx="19"/>
          </p:nvPr>
        </p:nvSpPr>
        <p:spPr/>
        <p:txBody>
          <a:bodyPr/>
          <a:lstStyle/>
          <a:p>
            <a:fld id="{6D22F896-40B5-4ADD-8801-0D06FADFA095}" type="slidenum">
              <a:rPr lang="en-US" smtClean="0"/>
              <a:pPr/>
              <a:t>12</a:t>
            </a:fld>
            <a:endParaRPr lang="en-US" dirty="0"/>
          </a:p>
        </p:txBody>
      </p:sp>
    </p:spTree>
    <p:extLst>
      <p:ext uri="{BB962C8B-B14F-4D97-AF65-F5344CB8AC3E}">
        <p14:creationId xmlns:p14="http://schemas.microsoft.com/office/powerpoint/2010/main" val="3072980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4A57B668-CA5E-7F36-07E4-301BC43DC2F4}"/>
              </a:ext>
            </a:extLst>
          </p:cNvPr>
          <p:cNvSpPr>
            <a:spLocks noGrp="1"/>
          </p:cNvSpPr>
          <p:nvPr>
            <p:ph type="title"/>
          </p:nvPr>
        </p:nvSpPr>
        <p:spPr/>
        <p:txBody>
          <a:bodyPr>
            <a:normAutofit fontScale="90000"/>
          </a:bodyPr>
          <a:lstStyle/>
          <a:p>
            <a:r>
              <a:rPr lang="en-US" dirty="0"/>
              <a:t>Off-Campus Partner Tasks</a:t>
            </a:r>
          </a:p>
        </p:txBody>
      </p:sp>
      <p:sp>
        <p:nvSpPr>
          <p:cNvPr id="2" name="Text Placeholder 1">
            <a:extLst>
              <a:ext uri="{FF2B5EF4-FFF2-40B4-BE49-F238E27FC236}">
                <a16:creationId xmlns:a16="http://schemas.microsoft.com/office/drawing/2014/main" id="{88BD3878-E662-D11A-3CDC-BA3D881B4C42}"/>
              </a:ext>
            </a:extLst>
          </p:cNvPr>
          <p:cNvSpPr>
            <a:spLocks noGrp="1"/>
          </p:cNvSpPr>
          <p:nvPr>
            <p:ph type="body" sz="quarter" idx="10"/>
          </p:nvPr>
        </p:nvSpPr>
        <p:spPr/>
        <p:txBody>
          <a:bodyPr/>
          <a:lstStyle/>
          <a:p>
            <a:r>
              <a:rPr lang="en-US" dirty="0"/>
              <a:t>Complete Current Year FWS Contract &gt;</a:t>
            </a:r>
          </a:p>
        </p:txBody>
      </p:sp>
      <p:sp>
        <p:nvSpPr>
          <p:cNvPr id="5" name="Text Placeholder 4">
            <a:extLst>
              <a:ext uri="{FF2B5EF4-FFF2-40B4-BE49-F238E27FC236}">
                <a16:creationId xmlns:a16="http://schemas.microsoft.com/office/drawing/2014/main" id="{D72E7BC5-2184-6AB0-62B3-C1C1EC186555}"/>
              </a:ext>
            </a:extLst>
          </p:cNvPr>
          <p:cNvSpPr>
            <a:spLocks noGrp="1"/>
          </p:cNvSpPr>
          <p:nvPr>
            <p:ph type="body" sz="half" idx="2"/>
          </p:nvPr>
        </p:nvSpPr>
        <p:spPr/>
        <p:txBody>
          <a:bodyPr>
            <a:normAutofit fontScale="77500" lnSpcReduction="20000"/>
          </a:bodyPr>
          <a:lstStyle/>
          <a:p>
            <a:pPr marL="285750" indent="-285750">
              <a:buFont typeface="Arial" panose="020B0604020202020204" pitchFamily="34" charset="0"/>
              <a:buChar char="•"/>
            </a:pPr>
            <a:r>
              <a:rPr lang="en-US" dirty="0"/>
              <a:t>Email </a:t>
            </a:r>
            <a:r>
              <a:rPr lang="en-US" dirty="0">
                <a:hlinkClick r:id="rId2"/>
              </a:rPr>
              <a:t>workstudy@purdue.edu</a:t>
            </a:r>
            <a:r>
              <a:rPr lang="en-US" dirty="0"/>
              <a:t> to obtain a contract.</a:t>
            </a:r>
          </a:p>
          <a:p>
            <a:pPr marL="285750" indent="-285750">
              <a:buFont typeface="Arial" panose="020B0604020202020204" pitchFamily="34" charset="0"/>
              <a:buChar char="•"/>
            </a:pPr>
            <a:r>
              <a:rPr lang="en-US" dirty="0"/>
              <a:t>At this time, your organization’s eligibility to participate in the program will be determined. </a:t>
            </a:r>
          </a:p>
          <a:p>
            <a:pPr marL="285750" indent="-285750">
              <a:buFont typeface="Arial" panose="020B0604020202020204" pitchFamily="34" charset="0"/>
              <a:buChar char="•"/>
            </a:pPr>
            <a:r>
              <a:rPr lang="en-US" dirty="0"/>
              <a:t>Complete contract and email back to </a:t>
            </a:r>
            <a:r>
              <a:rPr lang="en-US" dirty="0">
                <a:hlinkClick r:id="rId2"/>
              </a:rPr>
              <a:t>workstudy@purdue.edu</a:t>
            </a:r>
            <a:r>
              <a:rPr lang="en-US" dirty="0"/>
              <a:t>. </a:t>
            </a:r>
          </a:p>
          <a:p>
            <a:pPr marL="285750" indent="-285750">
              <a:buFont typeface="Arial" panose="020B0604020202020204" pitchFamily="34" charset="0"/>
              <a:buChar char="•"/>
            </a:pPr>
            <a:r>
              <a:rPr lang="en-US" dirty="0"/>
              <a:t>Payroll Authorization Form (PAF) and payroll schedule provided upon receipt of contract. </a:t>
            </a:r>
          </a:p>
        </p:txBody>
      </p:sp>
      <p:sp>
        <p:nvSpPr>
          <p:cNvPr id="15" name="Picture Placeholder 13">
            <a:extLst>
              <a:ext uri="{FF2B5EF4-FFF2-40B4-BE49-F238E27FC236}">
                <a16:creationId xmlns:a16="http://schemas.microsoft.com/office/drawing/2014/main" id="{28FDC66F-6FDF-C115-A30D-922A3006B85F}"/>
              </a:ext>
              <a:ext uri="{C183D7F6-B498-43B3-948B-1728B52AA6E4}">
                <adec:decorative xmlns:adec="http://schemas.microsoft.com/office/drawing/2017/decorative" val="1"/>
              </a:ext>
            </a:extLst>
          </p:cNvPr>
          <p:cNvSpPr/>
          <p:nvPr/>
        </p:nvSpPr>
        <p:spPr>
          <a:xfrm>
            <a:off x="1837812" y="3768428"/>
            <a:ext cx="1450332" cy="1485900"/>
          </a:xfrm>
          <a:custGeom>
            <a:avLst/>
            <a:gdLst>
              <a:gd name="connsiteX0" fmla="*/ 2574975 w 2597724"/>
              <a:gd name="connsiteY0" fmla="*/ 265221 h 2582397"/>
              <a:gd name="connsiteX1" fmla="*/ 2530922 w 2597724"/>
              <a:gd name="connsiteY1" fmla="*/ 67583 h 2582397"/>
              <a:gd name="connsiteX2" fmla="*/ 2391234 w 2597724"/>
              <a:gd name="connsiteY2" fmla="*/ 106 h 2582397"/>
              <a:gd name="connsiteX3" fmla="*/ 2326124 w 2597724"/>
              <a:gd name="connsiteY3" fmla="*/ 22793 h 2582397"/>
              <a:gd name="connsiteX4" fmla="*/ 1395093 w 2597724"/>
              <a:gd name="connsiteY4" fmla="*/ 891796 h 2582397"/>
              <a:gd name="connsiteX5" fmla="*/ 1301517 w 2597724"/>
              <a:gd name="connsiteY5" fmla="*/ 984912 h 2582397"/>
              <a:gd name="connsiteX6" fmla="*/ 703722 w 2597724"/>
              <a:gd name="connsiteY6" fmla="*/ 1605492 h 2582397"/>
              <a:gd name="connsiteX7" fmla="*/ 636491 w 2597724"/>
              <a:gd name="connsiteY7" fmla="*/ 1679272 h 2582397"/>
              <a:gd name="connsiteX8" fmla="*/ 370794 w 2597724"/>
              <a:gd name="connsiteY8" fmla="*/ 1979064 h 2582397"/>
              <a:gd name="connsiteX9" fmla="*/ 287792 w 2597724"/>
              <a:gd name="connsiteY9" fmla="*/ 2083739 h 2582397"/>
              <a:gd name="connsiteX10" fmla="*/ 67070 w 2597724"/>
              <a:gd name="connsiteY10" fmla="*/ 2372341 h 2582397"/>
              <a:gd name="connsiteX11" fmla="*/ 74909 w 2597724"/>
              <a:gd name="connsiteY11" fmla="*/ 2418914 h 2582397"/>
              <a:gd name="connsiteX12" fmla="*/ 4973 w 2597724"/>
              <a:gd name="connsiteY12" fmla="*/ 2532658 h 2582397"/>
              <a:gd name="connsiteX13" fmla="*/ 9768 w 2597724"/>
              <a:gd name="connsiteY13" fmla="*/ 2572807 h 2582397"/>
              <a:gd name="connsiteX14" fmla="*/ 32548 w 2597724"/>
              <a:gd name="connsiteY14" fmla="*/ 2582398 h 2582397"/>
              <a:gd name="connsiteX15" fmla="*/ 49978 w 2597724"/>
              <a:gd name="connsiteY15" fmla="*/ 2577295 h 2582397"/>
              <a:gd name="connsiteX16" fmla="*/ 162614 w 2597724"/>
              <a:gd name="connsiteY16" fmla="*/ 2506589 h 2582397"/>
              <a:gd name="connsiteX17" fmla="*/ 192126 w 2597724"/>
              <a:gd name="connsiteY17" fmla="*/ 2519255 h 2582397"/>
              <a:gd name="connsiteX18" fmla="*/ 208664 w 2597724"/>
              <a:gd name="connsiteY18" fmla="*/ 2514367 h 2582397"/>
              <a:gd name="connsiteX19" fmla="*/ 499569 w 2597724"/>
              <a:gd name="connsiteY19" fmla="*/ 2295610 h 2582397"/>
              <a:gd name="connsiteX20" fmla="*/ 604766 w 2597724"/>
              <a:gd name="connsiteY20" fmla="*/ 2213130 h 2582397"/>
              <a:gd name="connsiteX21" fmla="*/ 904555 w 2597724"/>
              <a:gd name="connsiteY21" fmla="*/ 1947400 h 2582397"/>
              <a:gd name="connsiteX22" fmla="*/ 978334 w 2597724"/>
              <a:gd name="connsiteY22" fmla="*/ 1880168 h 2582397"/>
              <a:gd name="connsiteX23" fmla="*/ 1598970 w 2597724"/>
              <a:gd name="connsiteY23" fmla="*/ 1282337 h 2582397"/>
              <a:gd name="connsiteX24" fmla="*/ 1692116 w 2597724"/>
              <a:gd name="connsiteY24" fmla="*/ 1188852 h 2582397"/>
              <a:gd name="connsiteX25" fmla="*/ 2428646 w 2597724"/>
              <a:gd name="connsiteY25" fmla="*/ 418191 h 2582397"/>
              <a:gd name="connsiteX26" fmla="*/ 2436485 w 2597724"/>
              <a:gd name="connsiteY26" fmla="*/ 409983 h 2582397"/>
              <a:gd name="connsiteX27" fmla="*/ 2460740 w 2597724"/>
              <a:gd name="connsiteY27" fmla="*/ 434238 h 2582397"/>
              <a:gd name="connsiteX28" fmla="*/ 2460740 w 2597724"/>
              <a:gd name="connsiteY28" fmla="*/ 521175 h 2582397"/>
              <a:gd name="connsiteX29" fmla="*/ 1912316 w 2597724"/>
              <a:gd name="connsiteY29" fmla="*/ 1069605 h 2582397"/>
              <a:gd name="connsiteX30" fmla="*/ 1911694 w 2597724"/>
              <a:gd name="connsiteY30" fmla="*/ 1113077 h 2582397"/>
              <a:gd name="connsiteX31" fmla="*/ 1955163 w 2597724"/>
              <a:gd name="connsiteY31" fmla="*/ 1113698 h 2582397"/>
              <a:gd name="connsiteX32" fmla="*/ 1955907 w 2597724"/>
              <a:gd name="connsiteY32" fmla="*/ 1112951 h 2582397"/>
              <a:gd name="connsiteX33" fmla="*/ 2504331 w 2597724"/>
              <a:gd name="connsiteY33" fmla="*/ 564521 h 2582397"/>
              <a:gd name="connsiteX34" fmla="*/ 2504331 w 2597724"/>
              <a:gd name="connsiteY34" fmla="*/ 390647 h 2582397"/>
              <a:gd name="connsiteX35" fmla="*/ 2479092 w 2597724"/>
              <a:gd name="connsiteY35" fmla="*/ 365408 h 2582397"/>
              <a:gd name="connsiteX36" fmla="*/ 2513461 w 2597724"/>
              <a:gd name="connsiteY36" fmla="*/ 329471 h 2582397"/>
              <a:gd name="connsiteX37" fmla="*/ 200702 w 2597724"/>
              <a:gd name="connsiteY37" fmla="*/ 2443415 h 2582397"/>
              <a:gd name="connsiteX38" fmla="*/ 138052 w 2597724"/>
              <a:gd name="connsiteY38" fmla="*/ 2380733 h 2582397"/>
              <a:gd name="connsiteX39" fmla="*/ 335902 w 2597724"/>
              <a:gd name="connsiteY39" fmla="*/ 2121982 h 2582397"/>
              <a:gd name="connsiteX40" fmla="*/ 353825 w 2597724"/>
              <a:gd name="connsiteY40" fmla="*/ 2099386 h 2582397"/>
              <a:gd name="connsiteX41" fmla="*/ 484075 w 2597724"/>
              <a:gd name="connsiteY41" fmla="*/ 2229608 h 2582397"/>
              <a:gd name="connsiteX42" fmla="*/ 462557 w 2597724"/>
              <a:gd name="connsiteY42" fmla="*/ 2246423 h 2582397"/>
              <a:gd name="connsiteX43" fmla="*/ 935419 w 2597724"/>
              <a:gd name="connsiteY43" fmla="*/ 1836115 h 2582397"/>
              <a:gd name="connsiteX44" fmla="*/ 863761 w 2597724"/>
              <a:gd name="connsiteY44" fmla="*/ 1901380 h 2582397"/>
              <a:gd name="connsiteX45" fmla="*/ 565355 w 2597724"/>
              <a:gd name="connsiteY45" fmla="*/ 2165757 h 2582397"/>
              <a:gd name="connsiteX46" fmla="*/ 532770 w 2597724"/>
              <a:gd name="connsiteY46" fmla="*/ 2191304 h 2582397"/>
              <a:gd name="connsiteX47" fmla="*/ 392282 w 2597724"/>
              <a:gd name="connsiteY47" fmla="*/ 2050815 h 2582397"/>
              <a:gd name="connsiteX48" fmla="*/ 417889 w 2597724"/>
              <a:gd name="connsiteY48" fmla="*/ 2018536 h 2582397"/>
              <a:gd name="connsiteX49" fmla="*/ 683279 w 2597724"/>
              <a:gd name="connsiteY49" fmla="*/ 1719052 h 2582397"/>
              <a:gd name="connsiteX50" fmla="*/ 747836 w 2597724"/>
              <a:gd name="connsiteY50" fmla="*/ 1648069 h 2582397"/>
              <a:gd name="connsiteX51" fmla="*/ 1344893 w 2597724"/>
              <a:gd name="connsiteY51" fmla="*/ 1028473 h 2582397"/>
              <a:gd name="connsiteX52" fmla="*/ 1366873 w 2597724"/>
              <a:gd name="connsiteY52" fmla="*/ 1006616 h 2582397"/>
              <a:gd name="connsiteX53" fmla="*/ 1577266 w 2597724"/>
              <a:gd name="connsiteY53" fmla="*/ 1217011 h 2582397"/>
              <a:gd name="connsiteX54" fmla="*/ 1556301 w 2597724"/>
              <a:gd name="connsiteY54" fmla="*/ 1238069 h 2582397"/>
              <a:gd name="connsiteX55" fmla="*/ 1648617 w 2597724"/>
              <a:gd name="connsiteY55" fmla="*/ 1145445 h 2582397"/>
              <a:gd name="connsiteX56" fmla="*/ 1620704 w 2597724"/>
              <a:gd name="connsiteY56" fmla="*/ 1173481 h 2582397"/>
              <a:gd name="connsiteX57" fmla="*/ 1410464 w 2597724"/>
              <a:gd name="connsiteY57" fmla="*/ 963270 h 2582397"/>
              <a:gd name="connsiteX58" fmla="*/ 1437793 w 2597724"/>
              <a:gd name="connsiteY58" fmla="*/ 936094 h 2582397"/>
              <a:gd name="connsiteX59" fmla="*/ 2368086 w 2597724"/>
              <a:gd name="connsiteY59" fmla="*/ 67737 h 2582397"/>
              <a:gd name="connsiteX60" fmla="*/ 2368639 w 2597724"/>
              <a:gd name="connsiteY60" fmla="*/ 67214 h 2582397"/>
              <a:gd name="connsiteX61" fmla="*/ 2369408 w 2597724"/>
              <a:gd name="connsiteY61" fmla="*/ 66446 h 2582397"/>
              <a:gd name="connsiteX62" fmla="*/ 2391234 w 2597724"/>
              <a:gd name="connsiteY62" fmla="*/ 61589 h 2582397"/>
              <a:gd name="connsiteX63" fmla="*/ 2486532 w 2597724"/>
              <a:gd name="connsiteY63" fmla="*/ 110222 h 2582397"/>
              <a:gd name="connsiteX64" fmla="*/ 2529355 w 2597724"/>
              <a:gd name="connsiteY64" fmla="*/ 223966 h 2582397"/>
              <a:gd name="connsiteX65" fmla="*/ 2468917 w 2597724"/>
              <a:gd name="connsiteY65" fmla="*/ 287232 h 2582397"/>
              <a:gd name="connsiteX66" fmla="*/ 2384225 w 2597724"/>
              <a:gd name="connsiteY66" fmla="*/ 375798 h 2582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597724" h="2582397">
                <a:moveTo>
                  <a:pt x="2574975" y="265221"/>
                </a:moveTo>
                <a:cubicBezTo>
                  <a:pt x="2607253" y="228731"/>
                  <a:pt x="2615153" y="155105"/>
                  <a:pt x="2530922" y="67583"/>
                </a:cubicBezTo>
                <a:cubicBezTo>
                  <a:pt x="2495173" y="27425"/>
                  <a:pt x="2444911" y="3146"/>
                  <a:pt x="2391234" y="106"/>
                </a:cubicBezTo>
                <a:cubicBezTo>
                  <a:pt x="2367413" y="-1035"/>
                  <a:pt x="2344077" y="7097"/>
                  <a:pt x="2326124" y="22793"/>
                </a:cubicBezTo>
                <a:lnTo>
                  <a:pt x="1395093" y="891796"/>
                </a:lnTo>
                <a:lnTo>
                  <a:pt x="1301517" y="984912"/>
                </a:lnTo>
                <a:lnTo>
                  <a:pt x="703722" y="1605492"/>
                </a:lnTo>
                <a:cubicBezTo>
                  <a:pt x="680482" y="1629326"/>
                  <a:pt x="658071" y="1653919"/>
                  <a:pt x="636491" y="1679272"/>
                </a:cubicBezTo>
                <a:lnTo>
                  <a:pt x="370794" y="1979064"/>
                </a:lnTo>
                <a:lnTo>
                  <a:pt x="287792" y="2083739"/>
                </a:lnTo>
                <a:lnTo>
                  <a:pt x="67070" y="2372341"/>
                </a:lnTo>
                <a:cubicBezTo>
                  <a:pt x="58450" y="2387786"/>
                  <a:pt x="61709" y="2407144"/>
                  <a:pt x="74909" y="2418914"/>
                </a:cubicBezTo>
                <a:lnTo>
                  <a:pt x="4973" y="2532658"/>
                </a:lnTo>
                <a:cubicBezTo>
                  <a:pt x="-3156" y="2545484"/>
                  <a:pt x="-1153" y="2562256"/>
                  <a:pt x="9768" y="2572807"/>
                </a:cubicBezTo>
                <a:cubicBezTo>
                  <a:pt x="15792" y="2578894"/>
                  <a:pt x="23984" y="2582343"/>
                  <a:pt x="32548" y="2582398"/>
                </a:cubicBezTo>
                <a:cubicBezTo>
                  <a:pt x="38722" y="2582370"/>
                  <a:pt x="44763" y="2580603"/>
                  <a:pt x="49978" y="2577295"/>
                </a:cubicBezTo>
                <a:lnTo>
                  <a:pt x="162614" y="2506589"/>
                </a:lnTo>
                <a:cubicBezTo>
                  <a:pt x="170490" y="2514401"/>
                  <a:pt x="181037" y="2518926"/>
                  <a:pt x="192126" y="2519255"/>
                </a:cubicBezTo>
                <a:cubicBezTo>
                  <a:pt x="198006" y="2519350"/>
                  <a:pt x="203780" y="2517644"/>
                  <a:pt x="208664" y="2514367"/>
                </a:cubicBezTo>
                <a:lnTo>
                  <a:pt x="499569" y="2295610"/>
                </a:lnTo>
                <a:lnTo>
                  <a:pt x="604766" y="2213130"/>
                </a:lnTo>
                <a:lnTo>
                  <a:pt x="904555" y="1947400"/>
                </a:lnTo>
                <a:cubicBezTo>
                  <a:pt x="929925" y="1925841"/>
                  <a:pt x="954518" y="1903430"/>
                  <a:pt x="978334" y="1880168"/>
                </a:cubicBezTo>
                <a:lnTo>
                  <a:pt x="1598970" y="1282337"/>
                </a:lnTo>
                <a:lnTo>
                  <a:pt x="1692116" y="1188852"/>
                </a:lnTo>
                <a:lnTo>
                  <a:pt x="2428646" y="418191"/>
                </a:lnTo>
                <a:lnTo>
                  <a:pt x="2436485" y="409983"/>
                </a:lnTo>
                <a:lnTo>
                  <a:pt x="2460740" y="434238"/>
                </a:lnTo>
                <a:cubicBezTo>
                  <a:pt x="2484743" y="458247"/>
                  <a:pt x="2484743" y="497166"/>
                  <a:pt x="2460740" y="521175"/>
                </a:cubicBezTo>
                <a:lnTo>
                  <a:pt x="1912316" y="1069605"/>
                </a:lnTo>
                <a:cubicBezTo>
                  <a:pt x="1900139" y="1081437"/>
                  <a:pt x="1899862" y="1100900"/>
                  <a:pt x="1911694" y="1113077"/>
                </a:cubicBezTo>
                <a:cubicBezTo>
                  <a:pt x="1923524" y="1125250"/>
                  <a:pt x="1942986" y="1125530"/>
                  <a:pt x="1955163" y="1113698"/>
                </a:cubicBezTo>
                <a:cubicBezTo>
                  <a:pt x="1955415" y="1113455"/>
                  <a:pt x="1955664" y="1113203"/>
                  <a:pt x="1955907" y="1112951"/>
                </a:cubicBezTo>
                <a:lnTo>
                  <a:pt x="2504331" y="564521"/>
                </a:lnTo>
                <a:cubicBezTo>
                  <a:pt x="2552334" y="516503"/>
                  <a:pt x="2552334" y="438665"/>
                  <a:pt x="2504331" y="390647"/>
                </a:cubicBezTo>
                <a:lnTo>
                  <a:pt x="2479092" y="365408"/>
                </a:lnTo>
                <a:lnTo>
                  <a:pt x="2513461" y="329471"/>
                </a:lnTo>
                <a:close/>
                <a:moveTo>
                  <a:pt x="200702" y="2443415"/>
                </a:moveTo>
                <a:lnTo>
                  <a:pt x="138052" y="2380733"/>
                </a:lnTo>
                <a:lnTo>
                  <a:pt x="335902" y="2121982"/>
                </a:lnTo>
                <a:lnTo>
                  <a:pt x="353825" y="2099386"/>
                </a:lnTo>
                <a:lnTo>
                  <a:pt x="484075" y="2229608"/>
                </a:lnTo>
                <a:lnTo>
                  <a:pt x="462557" y="2246423"/>
                </a:lnTo>
                <a:close/>
                <a:moveTo>
                  <a:pt x="935419" y="1836115"/>
                </a:moveTo>
                <a:cubicBezTo>
                  <a:pt x="912701" y="1858280"/>
                  <a:pt x="888907" y="1879984"/>
                  <a:pt x="863761" y="1901380"/>
                </a:cubicBezTo>
                <a:lnTo>
                  <a:pt x="565355" y="2165757"/>
                </a:lnTo>
                <a:lnTo>
                  <a:pt x="532770" y="2191304"/>
                </a:lnTo>
                <a:lnTo>
                  <a:pt x="392282" y="2050815"/>
                </a:lnTo>
                <a:lnTo>
                  <a:pt x="417889" y="2018536"/>
                </a:lnTo>
                <a:lnTo>
                  <a:pt x="683279" y="1719052"/>
                </a:lnTo>
                <a:cubicBezTo>
                  <a:pt x="703906" y="1694827"/>
                  <a:pt x="725579" y="1671033"/>
                  <a:pt x="747836" y="1648069"/>
                </a:cubicBezTo>
                <a:lnTo>
                  <a:pt x="1344893" y="1028473"/>
                </a:lnTo>
                <a:lnTo>
                  <a:pt x="1366873" y="1006616"/>
                </a:lnTo>
                <a:lnTo>
                  <a:pt x="1577266" y="1217011"/>
                </a:lnTo>
                <a:lnTo>
                  <a:pt x="1556301" y="1238069"/>
                </a:lnTo>
                <a:close/>
                <a:moveTo>
                  <a:pt x="1648617" y="1145445"/>
                </a:moveTo>
                <a:lnTo>
                  <a:pt x="1620704" y="1173481"/>
                </a:lnTo>
                <a:lnTo>
                  <a:pt x="1410464" y="963270"/>
                </a:lnTo>
                <a:lnTo>
                  <a:pt x="1437793" y="936094"/>
                </a:lnTo>
                <a:lnTo>
                  <a:pt x="2368086" y="67737"/>
                </a:lnTo>
                <a:lnTo>
                  <a:pt x="2368639" y="67214"/>
                </a:lnTo>
                <a:lnTo>
                  <a:pt x="2369408" y="66446"/>
                </a:lnTo>
                <a:cubicBezTo>
                  <a:pt x="2376063" y="62758"/>
                  <a:pt x="2383644" y="61072"/>
                  <a:pt x="2391234" y="61589"/>
                </a:cubicBezTo>
                <a:cubicBezTo>
                  <a:pt x="2428007" y="65162"/>
                  <a:pt x="2462062" y="82540"/>
                  <a:pt x="2486532" y="110222"/>
                </a:cubicBezTo>
                <a:cubicBezTo>
                  <a:pt x="2537255" y="162944"/>
                  <a:pt x="2544295" y="205828"/>
                  <a:pt x="2529355" y="223966"/>
                </a:cubicBezTo>
                <a:lnTo>
                  <a:pt x="2468917" y="287232"/>
                </a:lnTo>
                <a:lnTo>
                  <a:pt x="2384225" y="375798"/>
                </a:lnTo>
                <a:close/>
              </a:path>
            </a:pathLst>
          </a:custGeom>
          <a:solidFill>
            <a:srgbClr val="000000"/>
          </a:solidFill>
          <a:ln w="30659" cap="flat">
            <a:noFill/>
            <a:prstDash val="solid"/>
            <a:miter/>
          </a:ln>
        </p:spPr>
        <p:txBody>
          <a:bodyPr rtlCol="0" anchor="ctr"/>
          <a:lstStyle/>
          <a:p>
            <a:endParaRPr lang="en-US"/>
          </a:p>
        </p:txBody>
      </p:sp>
      <p:sp>
        <p:nvSpPr>
          <p:cNvPr id="3" name="Text Placeholder 2">
            <a:extLst>
              <a:ext uri="{FF2B5EF4-FFF2-40B4-BE49-F238E27FC236}">
                <a16:creationId xmlns:a16="http://schemas.microsoft.com/office/drawing/2014/main" id="{A1617EF5-3732-54C4-711E-7EE7BD269E9D}"/>
              </a:ext>
            </a:extLst>
          </p:cNvPr>
          <p:cNvSpPr>
            <a:spLocks noGrp="1"/>
          </p:cNvSpPr>
          <p:nvPr>
            <p:ph type="body" sz="quarter" idx="13"/>
          </p:nvPr>
        </p:nvSpPr>
        <p:spPr/>
        <p:txBody>
          <a:bodyPr/>
          <a:lstStyle/>
          <a:p>
            <a:r>
              <a:rPr lang="en-US" dirty="0"/>
              <a:t>Post Job(s)&gt;</a:t>
            </a:r>
          </a:p>
        </p:txBody>
      </p:sp>
      <p:sp>
        <p:nvSpPr>
          <p:cNvPr id="6" name="Text Placeholder 5">
            <a:extLst>
              <a:ext uri="{FF2B5EF4-FFF2-40B4-BE49-F238E27FC236}">
                <a16:creationId xmlns:a16="http://schemas.microsoft.com/office/drawing/2014/main" id="{EAAD19ED-6F1E-035C-D100-D4040508E432}"/>
              </a:ext>
            </a:extLst>
          </p:cNvPr>
          <p:cNvSpPr>
            <a:spLocks noGrp="1"/>
          </p:cNvSpPr>
          <p:nvPr>
            <p:ph type="body" sz="half" idx="24"/>
          </p:nvPr>
        </p:nvSpPr>
        <p:spPr>
          <a:xfrm>
            <a:off x="4604880" y="2065258"/>
            <a:ext cx="2951163" cy="1978014"/>
          </a:xfrm>
        </p:spPr>
        <p:txBody>
          <a:bodyPr>
            <a:normAutofit/>
          </a:bodyPr>
          <a:lstStyle/>
          <a:p>
            <a:r>
              <a:rPr lang="en-US" dirty="0"/>
              <a:t>Job boards in the process of being updated with our new system, Purdue Career Gateway. </a:t>
            </a:r>
          </a:p>
        </p:txBody>
      </p:sp>
      <p:grpSp>
        <p:nvGrpSpPr>
          <p:cNvPr id="18" name="Picture Placeholder 16">
            <a:extLst>
              <a:ext uri="{FF2B5EF4-FFF2-40B4-BE49-F238E27FC236}">
                <a16:creationId xmlns:a16="http://schemas.microsoft.com/office/drawing/2014/main" id="{DE803EDC-9245-B31B-DB67-23B131655772}"/>
              </a:ext>
              <a:ext uri="{C183D7F6-B498-43B3-948B-1728B52AA6E4}">
                <adec:decorative xmlns:adec="http://schemas.microsoft.com/office/drawing/2017/decorative" val="1"/>
              </a:ext>
            </a:extLst>
          </p:cNvPr>
          <p:cNvGrpSpPr/>
          <p:nvPr/>
        </p:nvGrpSpPr>
        <p:grpSpPr>
          <a:xfrm>
            <a:off x="4897090" y="3922926"/>
            <a:ext cx="2397820" cy="3590587"/>
            <a:chOff x="4896311" y="4599201"/>
            <a:chExt cx="2397820" cy="3590587"/>
          </a:xfrm>
          <a:solidFill>
            <a:srgbClr val="000000"/>
          </a:solidFill>
        </p:grpSpPr>
        <p:sp>
          <p:nvSpPr>
            <p:cNvPr id="19" name="Freeform: Shape 18">
              <a:extLst>
                <a:ext uri="{FF2B5EF4-FFF2-40B4-BE49-F238E27FC236}">
                  <a16:creationId xmlns:a16="http://schemas.microsoft.com/office/drawing/2014/main" id="{B6842EFE-3C17-2E5D-1994-B413509F2C6D}"/>
                </a:ext>
              </a:extLst>
            </p:cNvPr>
            <p:cNvSpPr/>
            <p:nvPr/>
          </p:nvSpPr>
          <p:spPr>
            <a:xfrm>
              <a:off x="6187461" y="4599201"/>
              <a:ext cx="983721" cy="830022"/>
            </a:xfrm>
            <a:custGeom>
              <a:avLst/>
              <a:gdLst>
                <a:gd name="connsiteX0" fmla="*/ 35316 w 983721"/>
                <a:gd name="connsiteY0" fmla="*/ 522607 h 830022"/>
                <a:gd name="connsiteX1" fmla="*/ 61483 w 983721"/>
                <a:gd name="connsiteY1" fmla="*/ 523941 h 830022"/>
                <a:gd name="connsiteX2" fmla="*/ 61483 w 983721"/>
                <a:gd name="connsiteY2" fmla="*/ 61483 h 830022"/>
                <a:gd name="connsiteX3" fmla="*/ 922238 w 983721"/>
                <a:gd name="connsiteY3" fmla="*/ 61483 h 830022"/>
                <a:gd name="connsiteX4" fmla="*/ 922238 w 983721"/>
                <a:gd name="connsiteY4" fmla="*/ 584090 h 830022"/>
                <a:gd name="connsiteX5" fmla="*/ 208521 w 983721"/>
                <a:gd name="connsiteY5" fmla="*/ 584090 h 830022"/>
                <a:gd name="connsiteX6" fmla="*/ 264796 w 983721"/>
                <a:gd name="connsiteY6" fmla="*/ 645573 h 830022"/>
                <a:gd name="connsiteX7" fmla="*/ 461119 w 983721"/>
                <a:gd name="connsiteY7" fmla="*/ 645573 h 830022"/>
                <a:gd name="connsiteX8" fmla="*/ 461119 w 983721"/>
                <a:gd name="connsiteY8" fmla="*/ 768539 h 830022"/>
                <a:gd name="connsiteX9" fmla="*/ 311689 w 983721"/>
                <a:gd name="connsiteY9" fmla="*/ 768539 h 830022"/>
                <a:gd name="connsiteX10" fmla="*/ 324865 w 983721"/>
                <a:gd name="connsiteY10" fmla="*/ 830023 h 830022"/>
                <a:gd name="connsiteX11" fmla="*/ 676247 w 983721"/>
                <a:gd name="connsiteY11" fmla="*/ 830023 h 830022"/>
                <a:gd name="connsiteX12" fmla="*/ 676247 w 983721"/>
                <a:gd name="connsiteY12" fmla="*/ 768539 h 830022"/>
                <a:gd name="connsiteX13" fmla="*/ 522602 w 983721"/>
                <a:gd name="connsiteY13" fmla="*/ 768539 h 830022"/>
                <a:gd name="connsiteX14" fmla="*/ 522602 w 983721"/>
                <a:gd name="connsiteY14" fmla="*/ 645573 h 830022"/>
                <a:gd name="connsiteX15" fmla="*/ 952980 w 983721"/>
                <a:gd name="connsiteY15" fmla="*/ 645573 h 830022"/>
                <a:gd name="connsiteX16" fmla="*/ 983721 w 983721"/>
                <a:gd name="connsiteY16" fmla="*/ 614847 h 830022"/>
                <a:gd name="connsiteX17" fmla="*/ 983721 w 983721"/>
                <a:gd name="connsiteY17" fmla="*/ 614832 h 830022"/>
                <a:gd name="connsiteX18" fmla="*/ 983721 w 983721"/>
                <a:gd name="connsiteY18" fmla="*/ 30742 h 830022"/>
                <a:gd name="connsiteX19" fmla="*/ 952995 w 983721"/>
                <a:gd name="connsiteY19" fmla="*/ 0 h 830022"/>
                <a:gd name="connsiteX20" fmla="*/ 952980 w 983721"/>
                <a:gd name="connsiteY20" fmla="*/ 0 h 830022"/>
                <a:gd name="connsiteX21" fmla="*/ 30741 w 983721"/>
                <a:gd name="connsiteY21" fmla="*/ 0 h 830022"/>
                <a:gd name="connsiteX22" fmla="*/ 0 w 983721"/>
                <a:gd name="connsiteY22" fmla="*/ 30726 h 830022"/>
                <a:gd name="connsiteX23" fmla="*/ 0 w 983721"/>
                <a:gd name="connsiteY23" fmla="*/ 30742 h 830022"/>
                <a:gd name="connsiteX24" fmla="*/ 0 w 983721"/>
                <a:gd name="connsiteY24" fmla="*/ 522607 h 830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83721" h="830022">
                  <a:moveTo>
                    <a:pt x="35316" y="522607"/>
                  </a:moveTo>
                  <a:cubicBezTo>
                    <a:pt x="44123" y="522607"/>
                    <a:pt x="52841" y="523117"/>
                    <a:pt x="61483" y="523941"/>
                  </a:cubicBezTo>
                  <a:lnTo>
                    <a:pt x="61483" y="61483"/>
                  </a:lnTo>
                  <a:lnTo>
                    <a:pt x="922238" y="61483"/>
                  </a:lnTo>
                  <a:lnTo>
                    <a:pt x="922238" y="584090"/>
                  </a:lnTo>
                  <a:lnTo>
                    <a:pt x="208521" y="584090"/>
                  </a:lnTo>
                  <a:cubicBezTo>
                    <a:pt x="230246" y="601656"/>
                    <a:pt x="249216" y="622382"/>
                    <a:pt x="264796" y="645573"/>
                  </a:cubicBezTo>
                  <a:lnTo>
                    <a:pt x="461119" y="645573"/>
                  </a:lnTo>
                  <a:lnTo>
                    <a:pt x="461119" y="768539"/>
                  </a:lnTo>
                  <a:lnTo>
                    <a:pt x="311689" y="768539"/>
                  </a:lnTo>
                  <a:lnTo>
                    <a:pt x="324865" y="830023"/>
                  </a:lnTo>
                  <a:lnTo>
                    <a:pt x="676247" y="830023"/>
                  </a:lnTo>
                  <a:lnTo>
                    <a:pt x="676247" y="768539"/>
                  </a:lnTo>
                  <a:lnTo>
                    <a:pt x="522602" y="768539"/>
                  </a:lnTo>
                  <a:lnTo>
                    <a:pt x="522602" y="645573"/>
                  </a:lnTo>
                  <a:lnTo>
                    <a:pt x="952980" y="645573"/>
                  </a:lnTo>
                  <a:cubicBezTo>
                    <a:pt x="969952" y="645576"/>
                    <a:pt x="983715" y="631822"/>
                    <a:pt x="983721" y="614847"/>
                  </a:cubicBezTo>
                  <a:cubicBezTo>
                    <a:pt x="983721" y="614841"/>
                    <a:pt x="983721" y="614838"/>
                    <a:pt x="983721" y="614832"/>
                  </a:cubicBezTo>
                  <a:lnTo>
                    <a:pt x="983721" y="30742"/>
                  </a:lnTo>
                  <a:cubicBezTo>
                    <a:pt x="983724" y="13769"/>
                    <a:pt x="969967" y="3"/>
                    <a:pt x="952995" y="0"/>
                  </a:cubicBezTo>
                  <a:cubicBezTo>
                    <a:pt x="952989" y="0"/>
                    <a:pt x="952983" y="0"/>
                    <a:pt x="952980" y="0"/>
                  </a:cubicBezTo>
                  <a:lnTo>
                    <a:pt x="30741" y="0"/>
                  </a:lnTo>
                  <a:cubicBezTo>
                    <a:pt x="13766" y="-3"/>
                    <a:pt x="3" y="13751"/>
                    <a:pt x="0" y="30726"/>
                  </a:cubicBezTo>
                  <a:cubicBezTo>
                    <a:pt x="0" y="30732"/>
                    <a:pt x="0" y="30735"/>
                    <a:pt x="0" y="30742"/>
                  </a:cubicBezTo>
                  <a:lnTo>
                    <a:pt x="0" y="522607"/>
                  </a:lnTo>
                  <a:close/>
                </a:path>
              </a:pathLst>
            </a:custGeom>
            <a:solidFill>
              <a:srgbClr val="000000"/>
            </a:solidFill>
            <a:ln w="30659"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DD7B68E2-7486-6808-B957-73C4F2F6CB2E}"/>
                </a:ext>
              </a:extLst>
            </p:cNvPr>
            <p:cNvSpPr/>
            <p:nvPr/>
          </p:nvSpPr>
          <p:spPr>
            <a:xfrm>
              <a:off x="5019276" y="4599201"/>
              <a:ext cx="983720" cy="830022"/>
            </a:xfrm>
            <a:custGeom>
              <a:avLst/>
              <a:gdLst>
                <a:gd name="connsiteX0" fmla="*/ 30741 w 983720"/>
                <a:gd name="connsiteY0" fmla="*/ 645573 h 830022"/>
                <a:gd name="connsiteX1" fmla="*/ 461119 w 983720"/>
                <a:gd name="connsiteY1" fmla="*/ 645573 h 830022"/>
                <a:gd name="connsiteX2" fmla="*/ 461119 w 983720"/>
                <a:gd name="connsiteY2" fmla="*/ 768539 h 830022"/>
                <a:gd name="connsiteX3" fmla="*/ 307351 w 983720"/>
                <a:gd name="connsiteY3" fmla="*/ 768539 h 830022"/>
                <a:gd name="connsiteX4" fmla="*/ 307351 w 983720"/>
                <a:gd name="connsiteY4" fmla="*/ 830023 h 830022"/>
                <a:gd name="connsiteX5" fmla="*/ 658844 w 983720"/>
                <a:gd name="connsiteY5" fmla="*/ 830023 h 830022"/>
                <a:gd name="connsiteX6" fmla="*/ 672017 w 983720"/>
                <a:gd name="connsiteY6" fmla="*/ 768539 h 830022"/>
                <a:gd name="connsiteX7" fmla="*/ 522602 w 983720"/>
                <a:gd name="connsiteY7" fmla="*/ 768539 h 830022"/>
                <a:gd name="connsiteX8" fmla="*/ 522602 w 983720"/>
                <a:gd name="connsiteY8" fmla="*/ 645573 h 830022"/>
                <a:gd name="connsiteX9" fmla="*/ 718900 w 983720"/>
                <a:gd name="connsiteY9" fmla="*/ 645573 h 830022"/>
                <a:gd name="connsiteX10" fmla="*/ 775169 w 983720"/>
                <a:gd name="connsiteY10" fmla="*/ 584090 h 830022"/>
                <a:gd name="connsiteX11" fmla="*/ 61483 w 983720"/>
                <a:gd name="connsiteY11" fmla="*/ 584090 h 830022"/>
                <a:gd name="connsiteX12" fmla="*/ 61483 w 983720"/>
                <a:gd name="connsiteY12" fmla="*/ 61483 h 830022"/>
                <a:gd name="connsiteX13" fmla="*/ 922238 w 983720"/>
                <a:gd name="connsiteY13" fmla="*/ 61483 h 830022"/>
                <a:gd name="connsiteX14" fmla="*/ 922238 w 983720"/>
                <a:gd name="connsiteY14" fmla="*/ 523941 h 830022"/>
                <a:gd name="connsiteX15" fmla="*/ 948381 w 983720"/>
                <a:gd name="connsiteY15" fmla="*/ 522607 h 830022"/>
                <a:gd name="connsiteX16" fmla="*/ 983721 w 983720"/>
                <a:gd name="connsiteY16" fmla="*/ 522607 h 830022"/>
                <a:gd name="connsiteX17" fmla="*/ 983721 w 983720"/>
                <a:gd name="connsiteY17" fmla="*/ 30742 h 830022"/>
                <a:gd name="connsiteX18" fmla="*/ 952995 w 983720"/>
                <a:gd name="connsiteY18" fmla="*/ 0 h 830022"/>
                <a:gd name="connsiteX19" fmla="*/ 952980 w 983720"/>
                <a:gd name="connsiteY19" fmla="*/ 0 h 830022"/>
                <a:gd name="connsiteX20" fmla="*/ 30741 w 983720"/>
                <a:gd name="connsiteY20" fmla="*/ 0 h 830022"/>
                <a:gd name="connsiteX21" fmla="*/ 0 w 983720"/>
                <a:gd name="connsiteY21" fmla="*/ 30723 h 830022"/>
                <a:gd name="connsiteX22" fmla="*/ 0 w 983720"/>
                <a:gd name="connsiteY22" fmla="*/ 30742 h 830022"/>
                <a:gd name="connsiteX23" fmla="*/ 0 w 983720"/>
                <a:gd name="connsiteY23" fmla="*/ 614832 h 830022"/>
                <a:gd name="connsiteX24" fmla="*/ 30723 w 983720"/>
                <a:gd name="connsiteY24" fmla="*/ 645573 h 830022"/>
                <a:gd name="connsiteX25" fmla="*/ 30741 w 983720"/>
                <a:gd name="connsiteY25" fmla="*/ 645573 h 830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983720" h="830022">
                  <a:moveTo>
                    <a:pt x="30741" y="645573"/>
                  </a:moveTo>
                  <a:lnTo>
                    <a:pt x="461119" y="645573"/>
                  </a:lnTo>
                  <a:lnTo>
                    <a:pt x="461119" y="768539"/>
                  </a:lnTo>
                  <a:lnTo>
                    <a:pt x="307351" y="768539"/>
                  </a:lnTo>
                  <a:lnTo>
                    <a:pt x="307351" y="830023"/>
                  </a:lnTo>
                  <a:lnTo>
                    <a:pt x="658844" y="830023"/>
                  </a:lnTo>
                  <a:lnTo>
                    <a:pt x="672017" y="768539"/>
                  </a:lnTo>
                  <a:lnTo>
                    <a:pt x="522602" y="768539"/>
                  </a:lnTo>
                  <a:lnTo>
                    <a:pt x="522602" y="645573"/>
                  </a:lnTo>
                  <a:lnTo>
                    <a:pt x="718900" y="645573"/>
                  </a:lnTo>
                  <a:cubicBezTo>
                    <a:pt x="734477" y="622382"/>
                    <a:pt x="753444" y="601656"/>
                    <a:pt x="775169" y="584090"/>
                  </a:cubicBezTo>
                  <a:lnTo>
                    <a:pt x="61483" y="584090"/>
                  </a:lnTo>
                  <a:lnTo>
                    <a:pt x="61483" y="61483"/>
                  </a:lnTo>
                  <a:lnTo>
                    <a:pt x="922238" y="61483"/>
                  </a:lnTo>
                  <a:lnTo>
                    <a:pt x="922238" y="523941"/>
                  </a:lnTo>
                  <a:cubicBezTo>
                    <a:pt x="930874" y="523108"/>
                    <a:pt x="939580" y="522607"/>
                    <a:pt x="948381" y="522607"/>
                  </a:cubicBezTo>
                  <a:lnTo>
                    <a:pt x="983721" y="522607"/>
                  </a:lnTo>
                  <a:lnTo>
                    <a:pt x="983721" y="30742"/>
                  </a:lnTo>
                  <a:cubicBezTo>
                    <a:pt x="983724" y="13766"/>
                    <a:pt x="969967" y="3"/>
                    <a:pt x="952995" y="0"/>
                  </a:cubicBezTo>
                  <a:cubicBezTo>
                    <a:pt x="952989" y="0"/>
                    <a:pt x="952986" y="0"/>
                    <a:pt x="952980" y="0"/>
                  </a:cubicBezTo>
                  <a:lnTo>
                    <a:pt x="30741" y="0"/>
                  </a:lnTo>
                  <a:cubicBezTo>
                    <a:pt x="13766" y="-6"/>
                    <a:pt x="3" y="13751"/>
                    <a:pt x="0" y="30723"/>
                  </a:cubicBezTo>
                  <a:cubicBezTo>
                    <a:pt x="0" y="30729"/>
                    <a:pt x="0" y="30735"/>
                    <a:pt x="0" y="30742"/>
                  </a:cubicBezTo>
                  <a:lnTo>
                    <a:pt x="0" y="614832"/>
                  </a:lnTo>
                  <a:cubicBezTo>
                    <a:pt x="-6" y="631804"/>
                    <a:pt x="13751" y="645567"/>
                    <a:pt x="30723" y="645573"/>
                  </a:cubicBezTo>
                  <a:cubicBezTo>
                    <a:pt x="30729" y="645573"/>
                    <a:pt x="30735" y="645573"/>
                    <a:pt x="30741" y="645573"/>
                  </a:cubicBezTo>
                  <a:close/>
                </a:path>
              </a:pathLst>
            </a:custGeom>
            <a:solidFill>
              <a:srgbClr val="000000"/>
            </a:solidFill>
            <a:ln w="30659"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BEB4AD94-679B-2E67-9876-0B44E217E48A}"/>
                </a:ext>
              </a:extLst>
            </p:cNvPr>
            <p:cNvSpPr/>
            <p:nvPr/>
          </p:nvSpPr>
          <p:spPr>
            <a:xfrm>
              <a:off x="4896311" y="5490706"/>
              <a:ext cx="768634" cy="1001305"/>
            </a:xfrm>
            <a:custGeom>
              <a:avLst/>
              <a:gdLst>
                <a:gd name="connsiteX0" fmla="*/ 768634 w 768634"/>
                <a:gd name="connsiteY0" fmla="*/ 0 h 1001305"/>
                <a:gd name="connsiteX1" fmla="*/ 30742 w 768634"/>
                <a:gd name="connsiteY1" fmla="*/ 0 h 1001305"/>
                <a:gd name="connsiteX2" fmla="*/ 0 w 768634"/>
                <a:gd name="connsiteY2" fmla="*/ 30742 h 1001305"/>
                <a:gd name="connsiteX3" fmla="*/ 30742 w 768634"/>
                <a:gd name="connsiteY3" fmla="*/ 61483 h 1001305"/>
                <a:gd name="connsiteX4" fmla="*/ 271501 w 768634"/>
                <a:gd name="connsiteY4" fmla="*/ 61483 h 1001305"/>
                <a:gd name="connsiteX5" fmla="*/ 124656 w 768634"/>
                <a:gd name="connsiteY5" fmla="*/ 1001305 h 1001305"/>
                <a:gd name="connsiteX6" fmla="*/ 186871 w 768634"/>
                <a:gd name="connsiteY6" fmla="*/ 1001305 h 1001305"/>
                <a:gd name="connsiteX7" fmla="*/ 333716 w 768634"/>
                <a:gd name="connsiteY7" fmla="*/ 61483 h 1001305"/>
                <a:gd name="connsiteX8" fmla="*/ 755462 w 768634"/>
                <a:gd name="connsiteY8" fmla="*/ 61483 h 1001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8634" h="1001305">
                  <a:moveTo>
                    <a:pt x="768634" y="0"/>
                  </a:moveTo>
                  <a:lnTo>
                    <a:pt x="30742" y="0"/>
                  </a:lnTo>
                  <a:cubicBezTo>
                    <a:pt x="13763" y="0"/>
                    <a:pt x="0" y="13763"/>
                    <a:pt x="0" y="30742"/>
                  </a:cubicBezTo>
                  <a:cubicBezTo>
                    <a:pt x="0" y="47720"/>
                    <a:pt x="13763" y="61483"/>
                    <a:pt x="30742" y="61483"/>
                  </a:cubicBezTo>
                  <a:lnTo>
                    <a:pt x="271501" y="61483"/>
                  </a:lnTo>
                  <a:lnTo>
                    <a:pt x="124656" y="1001305"/>
                  </a:lnTo>
                  <a:lnTo>
                    <a:pt x="186871" y="1001305"/>
                  </a:lnTo>
                  <a:lnTo>
                    <a:pt x="333716" y="61483"/>
                  </a:lnTo>
                  <a:lnTo>
                    <a:pt x="755462" y="61483"/>
                  </a:lnTo>
                  <a:close/>
                </a:path>
              </a:pathLst>
            </a:custGeom>
            <a:solidFill>
              <a:srgbClr val="000000"/>
            </a:solidFill>
            <a:ln w="30659"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2B06855-F2E1-1695-B92C-BBE6F5F4C726}"/>
                </a:ext>
              </a:extLst>
            </p:cNvPr>
            <p:cNvSpPr/>
            <p:nvPr/>
          </p:nvSpPr>
          <p:spPr>
            <a:xfrm>
              <a:off x="6525498" y="5490706"/>
              <a:ext cx="768633" cy="1001308"/>
            </a:xfrm>
            <a:custGeom>
              <a:avLst/>
              <a:gdLst>
                <a:gd name="connsiteX0" fmla="*/ 737892 w 768633"/>
                <a:gd name="connsiteY0" fmla="*/ 0 h 1001308"/>
                <a:gd name="connsiteX1" fmla="*/ 0 w 768633"/>
                <a:gd name="connsiteY1" fmla="*/ 0 h 1001308"/>
                <a:gd name="connsiteX2" fmla="*/ 13176 w 768633"/>
                <a:gd name="connsiteY2" fmla="*/ 61483 h 1001308"/>
                <a:gd name="connsiteX3" fmla="*/ 434915 w 768633"/>
                <a:gd name="connsiteY3" fmla="*/ 61483 h 1001308"/>
                <a:gd name="connsiteX4" fmla="*/ 581760 w 768633"/>
                <a:gd name="connsiteY4" fmla="*/ 1001309 h 1001308"/>
                <a:gd name="connsiteX5" fmla="*/ 643975 w 768633"/>
                <a:gd name="connsiteY5" fmla="*/ 1001309 h 1001308"/>
                <a:gd name="connsiteX6" fmla="*/ 497130 w 768633"/>
                <a:gd name="connsiteY6" fmla="*/ 61483 h 1001308"/>
                <a:gd name="connsiteX7" fmla="*/ 737892 w 768633"/>
                <a:gd name="connsiteY7" fmla="*/ 61483 h 1001308"/>
                <a:gd name="connsiteX8" fmla="*/ 768633 w 768633"/>
                <a:gd name="connsiteY8" fmla="*/ 30742 h 1001308"/>
                <a:gd name="connsiteX9" fmla="*/ 737892 w 768633"/>
                <a:gd name="connsiteY9" fmla="*/ 0 h 1001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68633" h="1001308">
                  <a:moveTo>
                    <a:pt x="737892" y="0"/>
                  </a:moveTo>
                  <a:lnTo>
                    <a:pt x="0" y="0"/>
                  </a:lnTo>
                  <a:lnTo>
                    <a:pt x="13176" y="61483"/>
                  </a:lnTo>
                  <a:lnTo>
                    <a:pt x="434915" y="61483"/>
                  </a:lnTo>
                  <a:lnTo>
                    <a:pt x="581760" y="1001309"/>
                  </a:lnTo>
                  <a:lnTo>
                    <a:pt x="643975" y="1001309"/>
                  </a:lnTo>
                  <a:lnTo>
                    <a:pt x="497130" y="61483"/>
                  </a:lnTo>
                  <a:lnTo>
                    <a:pt x="737892" y="61483"/>
                  </a:lnTo>
                  <a:cubicBezTo>
                    <a:pt x="754871" y="61483"/>
                    <a:pt x="768633" y="47720"/>
                    <a:pt x="768633" y="30742"/>
                  </a:cubicBezTo>
                  <a:cubicBezTo>
                    <a:pt x="768633" y="13763"/>
                    <a:pt x="754871" y="0"/>
                    <a:pt x="737892" y="0"/>
                  </a:cubicBezTo>
                  <a:close/>
                </a:path>
              </a:pathLst>
            </a:custGeom>
            <a:solidFill>
              <a:srgbClr val="000000"/>
            </a:solidFill>
            <a:ln w="30659"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8CFE07A2-4F45-7C37-AE3E-278A49B66F80}"/>
                </a:ext>
              </a:extLst>
            </p:cNvPr>
            <p:cNvSpPr/>
            <p:nvPr/>
          </p:nvSpPr>
          <p:spPr>
            <a:xfrm>
              <a:off x="5646998" y="5183287"/>
              <a:ext cx="896392" cy="1308727"/>
            </a:xfrm>
            <a:custGeom>
              <a:avLst/>
              <a:gdLst>
                <a:gd name="connsiteX0" fmla="*/ 211479 w 896392"/>
                <a:gd name="connsiteY0" fmla="*/ 922038 h 1308727"/>
                <a:gd name="connsiteX1" fmla="*/ 161198 w 896392"/>
                <a:gd name="connsiteY1" fmla="*/ 1308724 h 1308727"/>
                <a:gd name="connsiteX2" fmla="*/ 223200 w 896392"/>
                <a:gd name="connsiteY2" fmla="*/ 1308724 h 1308727"/>
                <a:gd name="connsiteX3" fmla="*/ 273453 w 896392"/>
                <a:gd name="connsiteY3" fmla="*/ 922250 h 1308727"/>
                <a:gd name="connsiteX4" fmla="*/ 622985 w 896392"/>
                <a:gd name="connsiteY4" fmla="*/ 922250 h 1308727"/>
                <a:gd name="connsiteX5" fmla="*/ 673237 w 896392"/>
                <a:gd name="connsiteY5" fmla="*/ 1308727 h 1308727"/>
                <a:gd name="connsiteX6" fmla="*/ 735239 w 896392"/>
                <a:gd name="connsiteY6" fmla="*/ 1308727 h 1308727"/>
                <a:gd name="connsiteX7" fmla="*/ 684959 w 896392"/>
                <a:gd name="connsiteY7" fmla="*/ 922038 h 1308727"/>
                <a:gd name="connsiteX8" fmla="*/ 896364 w 896392"/>
                <a:gd name="connsiteY8" fmla="*/ 703613 h 1308727"/>
                <a:gd name="connsiteX9" fmla="*/ 891596 w 896392"/>
                <a:gd name="connsiteY9" fmla="*/ 661965 h 1308727"/>
                <a:gd name="connsiteX10" fmla="*/ 786193 w 896392"/>
                <a:gd name="connsiteY10" fmla="*/ 170099 h 1308727"/>
                <a:gd name="connsiteX11" fmla="*/ 575778 w 896392"/>
                <a:gd name="connsiteY11" fmla="*/ 0 h 1308727"/>
                <a:gd name="connsiteX12" fmla="*/ 320659 w 896392"/>
                <a:gd name="connsiteY12" fmla="*/ 0 h 1308727"/>
                <a:gd name="connsiteX13" fmla="*/ 110245 w 896392"/>
                <a:gd name="connsiteY13" fmla="*/ 170099 h 1308727"/>
                <a:gd name="connsiteX14" fmla="*/ 4842 w 896392"/>
                <a:gd name="connsiteY14" fmla="*/ 661965 h 1308727"/>
                <a:gd name="connsiteX15" fmla="*/ 169830 w 896392"/>
                <a:gd name="connsiteY15" fmla="*/ 917270 h 1308727"/>
                <a:gd name="connsiteX16" fmla="*/ 211479 w 896392"/>
                <a:gd name="connsiteY16" fmla="*/ 922038 h 1308727"/>
                <a:gd name="connsiteX17" fmla="*/ 64975 w 896392"/>
                <a:gd name="connsiteY17" fmla="*/ 674876 h 1308727"/>
                <a:gd name="connsiteX18" fmla="*/ 170378 w 896392"/>
                <a:gd name="connsiteY18" fmla="*/ 183011 h 1308727"/>
                <a:gd name="connsiteX19" fmla="*/ 320659 w 896392"/>
                <a:gd name="connsiteY19" fmla="*/ 61486 h 1308727"/>
                <a:gd name="connsiteX20" fmla="*/ 575778 w 896392"/>
                <a:gd name="connsiteY20" fmla="*/ 61486 h 1308727"/>
                <a:gd name="connsiteX21" fmla="*/ 726075 w 896392"/>
                <a:gd name="connsiteY21" fmla="*/ 183011 h 1308727"/>
                <a:gd name="connsiteX22" fmla="*/ 831466 w 896392"/>
                <a:gd name="connsiteY22" fmla="*/ 674876 h 1308727"/>
                <a:gd name="connsiteX23" fmla="*/ 713392 w 896392"/>
                <a:gd name="connsiteY23" fmla="*/ 857355 h 1308727"/>
                <a:gd name="connsiteX24" fmla="*/ 681181 w 896392"/>
                <a:gd name="connsiteY24" fmla="*/ 860767 h 1308727"/>
                <a:gd name="connsiteX25" fmla="*/ 215257 w 896392"/>
                <a:gd name="connsiteY25" fmla="*/ 860767 h 1308727"/>
                <a:gd name="connsiteX26" fmla="*/ 61563 w 896392"/>
                <a:gd name="connsiteY26" fmla="*/ 707087 h 1308727"/>
                <a:gd name="connsiteX27" fmla="*/ 64975 w 896392"/>
                <a:gd name="connsiteY27" fmla="*/ 674876 h 1308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896392" h="1308727">
                  <a:moveTo>
                    <a:pt x="211479" y="922038"/>
                  </a:moveTo>
                  <a:lnTo>
                    <a:pt x="161198" y="1308724"/>
                  </a:lnTo>
                  <a:lnTo>
                    <a:pt x="223200" y="1308724"/>
                  </a:lnTo>
                  <a:lnTo>
                    <a:pt x="273453" y="922250"/>
                  </a:lnTo>
                  <a:lnTo>
                    <a:pt x="622985" y="922250"/>
                  </a:lnTo>
                  <a:lnTo>
                    <a:pt x="673237" y="1308727"/>
                  </a:lnTo>
                  <a:lnTo>
                    <a:pt x="735239" y="1308727"/>
                  </a:lnTo>
                  <a:lnTo>
                    <a:pt x="684959" y="922038"/>
                  </a:lnTo>
                  <a:cubicBezTo>
                    <a:pt x="803654" y="920102"/>
                    <a:pt x="898303" y="822310"/>
                    <a:pt x="896364" y="703613"/>
                  </a:cubicBezTo>
                  <a:cubicBezTo>
                    <a:pt x="896136" y="689610"/>
                    <a:pt x="894538" y="675660"/>
                    <a:pt x="891596" y="661965"/>
                  </a:cubicBezTo>
                  <a:lnTo>
                    <a:pt x="786193" y="170099"/>
                  </a:lnTo>
                  <a:cubicBezTo>
                    <a:pt x="764542" y="71121"/>
                    <a:pt x="677095" y="427"/>
                    <a:pt x="575778" y="0"/>
                  </a:cubicBezTo>
                  <a:lnTo>
                    <a:pt x="320659" y="0"/>
                  </a:lnTo>
                  <a:cubicBezTo>
                    <a:pt x="219342" y="424"/>
                    <a:pt x="131889" y="71118"/>
                    <a:pt x="110245" y="170099"/>
                  </a:cubicBezTo>
                  <a:lnTo>
                    <a:pt x="4842" y="661965"/>
                  </a:lnTo>
                  <a:cubicBezTo>
                    <a:pt x="-20099" y="778026"/>
                    <a:pt x="53770" y="892333"/>
                    <a:pt x="169830" y="917270"/>
                  </a:cubicBezTo>
                  <a:cubicBezTo>
                    <a:pt x="183526" y="920212"/>
                    <a:pt x="197473" y="921811"/>
                    <a:pt x="211479" y="922038"/>
                  </a:cubicBezTo>
                  <a:close/>
                  <a:moveTo>
                    <a:pt x="64975" y="674876"/>
                  </a:moveTo>
                  <a:lnTo>
                    <a:pt x="170378" y="183011"/>
                  </a:lnTo>
                  <a:cubicBezTo>
                    <a:pt x="185816" y="112299"/>
                    <a:pt x="248282" y="61784"/>
                    <a:pt x="320659" y="61486"/>
                  </a:cubicBezTo>
                  <a:lnTo>
                    <a:pt x="575778" y="61486"/>
                  </a:lnTo>
                  <a:cubicBezTo>
                    <a:pt x="648159" y="61791"/>
                    <a:pt x="710625" y="112299"/>
                    <a:pt x="726075" y="183011"/>
                  </a:cubicBezTo>
                  <a:lnTo>
                    <a:pt x="831466" y="674876"/>
                  </a:lnTo>
                  <a:cubicBezTo>
                    <a:pt x="849250" y="757872"/>
                    <a:pt x="796387" y="839571"/>
                    <a:pt x="713392" y="857355"/>
                  </a:cubicBezTo>
                  <a:cubicBezTo>
                    <a:pt x="702804" y="859624"/>
                    <a:pt x="692008" y="860767"/>
                    <a:pt x="681181" y="860767"/>
                  </a:cubicBezTo>
                  <a:lnTo>
                    <a:pt x="215257" y="860767"/>
                  </a:lnTo>
                  <a:cubicBezTo>
                    <a:pt x="130380" y="860773"/>
                    <a:pt x="61566" y="791968"/>
                    <a:pt x="61563" y="707087"/>
                  </a:cubicBezTo>
                  <a:cubicBezTo>
                    <a:pt x="61563" y="696260"/>
                    <a:pt x="62706" y="685463"/>
                    <a:pt x="64975" y="674876"/>
                  </a:cubicBezTo>
                  <a:close/>
                </a:path>
              </a:pathLst>
            </a:custGeom>
            <a:solidFill>
              <a:srgbClr val="000000"/>
            </a:solidFill>
            <a:ln w="30659" cap="flat">
              <a:noFill/>
              <a:prstDash val="solid"/>
              <a:miter/>
            </a:ln>
          </p:spPr>
          <p:txBody>
            <a:bodyPr rtlCol="0" anchor="ctr"/>
            <a:lstStyle/>
            <a:p>
              <a:endParaRPr lang="en-US"/>
            </a:p>
          </p:txBody>
        </p:sp>
      </p:grpSp>
      <p:sp>
        <p:nvSpPr>
          <p:cNvPr id="4" name="Text Placeholder 3">
            <a:extLst>
              <a:ext uri="{FF2B5EF4-FFF2-40B4-BE49-F238E27FC236}">
                <a16:creationId xmlns:a16="http://schemas.microsoft.com/office/drawing/2014/main" id="{E7B512D2-E12A-583B-03DA-3BC0C9D8BB7A}"/>
              </a:ext>
            </a:extLst>
          </p:cNvPr>
          <p:cNvSpPr>
            <a:spLocks noGrp="1"/>
          </p:cNvSpPr>
          <p:nvPr>
            <p:ph type="body" sz="quarter" idx="16"/>
          </p:nvPr>
        </p:nvSpPr>
        <p:spPr/>
        <p:txBody>
          <a:bodyPr/>
          <a:lstStyle/>
          <a:p>
            <a:r>
              <a:rPr lang="en-US" b="0" dirty="0"/>
              <a:t>Verify Candidates’ Eligibility&gt;</a:t>
            </a:r>
          </a:p>
        </p:txBody>
      </p:sp>
      <p:sp>
        <p:nvSpPr>
          <p:cNvPr id="10" name="Text Placeholder 9">
            <a:extLst>
              <a:ext uri="{FF2B5EF4-FFF2-40B4-BE49-F238E27FC236}">
                <a16:creationId xmlns:a16="http://schemas.microsoft.com/office/drawing/2014/main" id="{FABD32AA-DE8F-7033-ACAE-8089DA0C6B02}"/>
              </a:ext>
            </a:extLst>
          </p:cNvPr>
          <p:cNvSpPr>
            <a:spLocks noGrp="1"/>
          </p:cNvSpPr>
          <p:nvPr>
            <p:ph type="body" sz="half" idx="25"/>
          </p:nvPr>
        </p:nvSpPr>
        <p:spPr/>
        <p:txBody>
          <a:bodyPr/>
          <a:lstStyle/>
          <a:p>
            <a:pPr marL="285750" indent="-285750">
              <a:buFont typeface="Arial" panose="020B0604020202020204" pitchFamily="34" charset="0"/>
              <a:buChar char="•"/>
            </a:pPr>
            <a:r>
              <a:rPr lang="en-US" dirty="0"/>
              <a:t>Select candidates you feel would be a good fit for your organization. </a:t>
            </a:r>
          </a:p>
          <a:p>
            <a:pPr marL="285750" indent="-285750">
              <a:buFont typeface="Arial" panose="020B0604020202020204" pitchFamily="34" charset="0"/>
              <a:buChar char="•"/>
            </a:pPr>
            <a:r>
              <a:rPr lang="en-US" dirty="0"/>
              <a:t>Email </a:t>
            </a:r>
            <a:r>
              <a:rPr lang="en-US" dirty="0">
                <a:hlinkClick r:id="rId2"/>
              </a:rPr>
              <a:t>workstudy@purdue.edu</a:t>
            </a:r>
            <a:r>
              <a:rPr lang="en-US" dirty="0"/>
              <a:t> to verify candidates’ FWS eligibility. </a:t>
            </a:r>
          </a:p>
        </p:txBody>
      </p:sp>
      <p:pic>
        <p:nvPicPr>
          <p:cNvPr id="28" name="Graphic 27">
            <a:extLst>
              <a:ext uri="{FF2B5EF4-FFF2-40B4-BE49-F238E27FC236}">
                <a16:creationId xmlns:a16="http://schemas.microsoft.com/office/drawing/2014/main" id="{5A3842E1-5068-5B7A-BBF1-4611B16BC55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52994" y="3598395"/>
            <a:ext cx="1690561" cy="1690561"/>
          </a:xfrm>
          <a:prstGeom prst="rect">
            <a:avLst/>
          </a:prstGeom>
        </p:spPr>
      </p:pic>
      <p:sp>
        <p:nvSpPr>
          <p:cNvPr id="12" name="Slide Number Placeholder 11">
            <a:extLst>
              <a:ext uri="{FF2B5EF4-FFF2-40B4-BE49-F238E27FC236}">
                <a16:creationId xmlns:a16="http://schemas.microsoft.com/office/drawing/2014/main" id="{140BBF38-A320-BED1-348F-431F2486B4BF}"/>
              </a:ext>
            </a:extLst>
          </p:cNvPr>
          <p:cNvSpPr>
            <a:spLocks noGrp="1"/>
          </p:cNvSpPr>
          <p:nvPr>
            <p:ph type="sldNum" sz="quarter" idx="19"/>
          </p:nvPr>
        </p:nvSpPr>
        <p:spPr/>
        <p:txBody>
          <a:bodyPr/>
          <a:lstStyle/>
          <a:p>
            <a:fld id="{6D22F896-40B5-4ADD-8801-0D06FADFA095}" type="slidenum">
              <a:rPr lang="en-US" smtClean="0"/>
              <a:pPr/>
              <a:t>13</a:t>
            </a:fld>
            <a:endParaRPr lang="en-US" dirty="0"/>
          </a:p>
        </p:txBody>
      </p:sp>
    </p:spTree>
    <p:extLst>
      <p:ext uri="{BB962C8B-B14F-4D97-AF65-F5344CB8AC3E}">
        <p14:creationId xmlns:p14="http://schemas.microsoft.com/office/powerpoint/2010/main" val="2744151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47DDCBA-CF1F-F432-C669-68E6025F6B5F}"/>
              </a:ext>
            </a:extLst>
          </p:cNvPr>
          <p:cNvSpPr>
            <a:spLocks noGrp="1"/>
          </p:cNvSpPr>
          <p:nvPr>
            <p:ph type="title"/>
          </p:nvPr>
        </p:nvSpPr>
        <p:spPr/>
        <p:txBody>
          <a:bodyPr>
            <a:normAutofit fontScale="90000"/>
          </a:bodyPr>
          <a:lstStyle/>
          <a:p>
            <a:r>
              <a:rPr lang="en-US" dirty="0"/>
              <a:t>Off-Campus Partner Tasks Cont’d</a:t>
            </a:r>
          </a:p>
        </p:txBody>
      </p:sp>
      <p:sp>
        <p:nvSpPr>
          <p:cNvPr id="2" name="Text Placeholder 1">
            <a:extLst>
              <a:ext uri="{FF2B5EF4-FFF2-40B4-BE49-F238E27FC236}">
                <a16:creationId xmlns:a16="http://schemas.microsoft.com/office/drawing/2014/main" id="{D8189904-506E-DFB7-CA41-B87E9E62363B}"/>
              </a:ext>
            </a:extLst>
          </p:cNvPr>
          <p:cNvSpPr>
            <a:spLocks noGrp="1"/>
          </p:cNvSpPr>
          <p:nvPr>
            <p:ph type="body" sz="quarter" idx="10"/>
          </p:nvPr>
        </p:nvSpPr>
        <p:spPr/>
        <p:txBody>
          <a:bodyPr/>
          <a:lstStyle/>
          <a:p>
            <a:r>
              <a:rPr lang="en-US" dirty="0"/>
              <a:t>Interview &amp; Offer&gt;</a:t>
            </a:r>
          </a:p>
        </p:txBody>
      </p:sp>
      <p:sp>
        <p:nvSpPr>
          <p:cNvPr id="5" name="Text Placeholder 4">
            <a:extLst>
              <a:ext uri="{FF2B5EF4-FFF2-40B4-BE49-F238E27FC236}">
                <a16:creationId xmlns:a16="http://schemas.microsoft.com/office/drawing/2014/main" id="{F0F80A62-25C7-A269-EA1F-8ED836B9B89E}"/>
              </a:ext>
            </a:extLst>
          </p:cNvPr>
          <p:cNvSpPr>
            <a:spLocks noGrp="1"/>
          </p:cNvSpPr>
          <p:nvPr>
            <p:ph type="body" sz="half" idx="2"/>
          </p:nvPr>
        </p:nvSpPr>
        <p:spPr/>
        <p:txBody>
          <a:bodyPr/>
          <a:lstStyle/>
          <a:p>
            <a:pPr marL="285750" indent="-285750">
              <a:buFont typeface="Arial" panose="020B0604020202020204" pitchFamily="34" charset="0"/>
              <a:buChar char="•"/>
            </a:pPr>
            <a:r>
              <a:rPr lang="en-US" dirty="0"/>
              <a:t>Interview eligible candidates</a:t>
            </a:r>
          </a:p>
          <a:p>
            <a:pPr marL="285750" indent="-285750">
              <a:buFont typeface="Arial" panose="020B0604020202020204" pitchFamily="34" charset="0"/>
              <a:buChar char="•"/>
            </a:pPr>
            <a:r>
              <a:rPr lang="en-US" dirty="0"/>
              <a:t>Offer job to candidate</a:t>
            </a:r>
          </a:p>
        </p:txBody>
      </p:sp>
      <p:sp>
        <p:nvSpPr>
          <p:cNvPr id="3" name="Text Placeholder 2">
            <a:extLst>
              <a:ext uri="{FF2B5EF4-FFF2-40B4-BE49-F238E27FC236}">
                <a16:creationId xmlns:a16="http://schemas.microsoft.com/office/drawing/2014/main" id="{4731A4BE-1F6E-6E38-DCD0-7B676AC3CD64}"/>
              </a:ext>
            </a:extLst>
          </p:cNvPr>
          <p:cNvSpPr>
            <a:spLocks noGrp="1"/>
          </p:cNvSpPr>
          <p:nvPr>
            <p:ph type="body" sz="quarter" idx="13"/>
          </p:nvPr>
        </p:nvSpPr>
        <p:spPr/>
        <p:txBody>
          <a:bodyPr/>
          <a:lstStyle/>
          <a:p>
            <a:r>
              <a:rPr lang="en-US" dirty="0"/>
              <a:t>Complete PAF&gt;</a:t>
            </a:r>
          </a:p>
        </p:txBody>
      </p:sp>
      <p:sp>
        <p:nvSpPr>
          <p:cNvPr id="6" name="Text Placeholder 5">
            <a:extLst>
              <a:ext uri="{FF2B5EF4-FFF2-40B4-BE49-F238E27FC236}">
                <a16:creationId xmlns:a16="http://schemas.microsoft.com/office/drawing/2014/main" id="{3967A138-54CE-7696-57AA-7F87203CD5A5}"/>
              </a:ext>
            </a:extLst>
          </p:cNvPr>
          <p:cNvSpPr>
            <a:spLocks noGrp="1"/>
          </p:cNvSpPr>
          <p:nvPr>
            <p:ph type="body" sz="half" idx="24"/>
          </p:nvPr>
        </p:nvSpPr>
        <p:spPr/>
        <p:txBody>
          <a:bodyPr>
            <a:normAutofit fontScale="92500" lnSpcReduction="20000"/>
          </a:bodyPr>
          <a:lstStyle/>
          <a:p>
            <a:pPr marL="285750" indent="-285750">
              <a:buFont typeface="Arial" panose="020B0604020202020204" pitchFamily="34" charset="0"/>
              <a:buChar char="•"/>
            </a:pPr>
            <a:r>
              <a:rPr lang="en-US" dirty="0"/>
              <a:t>If the candidate accepts the job, fill out a Payroll Authorization Form (PAF). </a:t>
            </a:r>
          </a:p>
          <a:p>
            <a:pPr marL="285750" indent="-285750">
              <a:buFont typeface="Arial" panose="020B0604020202020204" pitchFamily="34" charset="0"/>
              <a:buChar char="•"/>
            </a:pPr>
            <a:r>
              <a:rPr lang="en-US" dirty="0"/>
              <a:t>Submit completed form to </a:t>
            </a:r>
            <a:r>
              <a:rPr lang="en-US" dirty="0">
                <a:hlinkClick r:id="rId2"/>
              </a:rPr>
              <a:t>workstudy@purdue.edu</a:t>
            </a:r>
            <a:r>
              <a:rPr lang="en-US" dirty="0"/>
              <a:t>. This kick-starts the hiring process. </a:t>
            </a:r>
          </a:p>
          <a:p>
            <a:pPr marL="285750" indent="-285750">
              <a:buFont typeface="Arial" panose="020B0604020202020204" pitchFamily="34" charset="0"/>
              <a:buChar char="•"/>
            </a:pPr>
            <a:r>
              <a:rPr lang="en-US" dirty="0"/>
              <a:t>Once the candidate has completed the hiring process, you will be notified that they can begin work. </a:t>
            </a:r>
          </a:p>
        </p:txBody>
      </p:sp>
      <p:sp>
        <p:nvSpPr>
          <p:cNvPr id="4" name="Text Placeholder 3">
            <a:extLst>
              <a:ext uri="{FF2B5EF4-FFF2-40B4-BE49-F238E27FC236}">
                <a16:creationId xmlns:a16="http://schemas.microsoft.com/office/drawing/2014/main" id="{4735E01D-4383-644A-2A7A-6FECA2428A26}"/>
              </a:ext>
            </a:extLst>
          </p:cNvPr>
          <p:cNvSpPr>
            <a:spLocks noGrp="1"/>
          </p:cNvSpPr>
          <p:nvPr>
            <p:ph type="body" sz="quarter" idx="16"/>
          </p:nvPr>
        </p:nvSpPr>
        <p:spPr/>
        <p:txBody>
          <a:bodyPr/>
          <a:lstStyle/>
          <a:p>
            <a:r>
              <a:rPr lang="en-US" b="0" dirty="0"/>
              <a:t>Approve Timesheets</a:t>
            </a:r>
          </a:p>
        </p:txBody>
      </p:sp>
      <p:sp>
        <p:nvSpPr>
          <p:cNvPr id="10" name="Text Placeholder 9">
            <a:extLst>
              <a:ext uri="{FF2B5EF4-FFF2-40B4-BE49-F238E27FC236}">
                <a16:creationId xmlns:a16="http://schemas.microsoft.com/office/drawing/2014/main" id="{F91DBFA3-2A0B-EF51-6396-03C1266CC454}"/>
              </a:ext>
            </a:extLst>
          </p:cNvPr>
          <p:cNvSpPr>
            <a:spLocks noGrp="1"/>
          </p:cNvSpPr>
          <p:nvPr>
            <p:ph type="body" sz="half" idx="25"/>
          </p:nvPr>
        </p:nvSpPr>
        <p:spPr/>
        <p:txBody>
          <a:bodyPr>
            <a:normAutofit lnSpcReduction="10000"/>
          </a:bodyPr>
          <a:lstStyle/>
          <a:p>
            <a:pPr marL="285750" indent="-285750">
              <a:buFont typeface="Arial" panose="020B0604020202020204" pitchFamily="34" charset="0"/>
              <a:buChar char="•"/>
            </a:pPr>
            <a:r>
              <a:rPr lang="en-US" dirty="0"/>
              <a:t>Students will enter their time via a timesheet in Success Factors, paid bi-weekly. </a:t>
            </a:r>
          </a:p>
          <a:p>
            <a:pPr marL="285750" indent="-285750">
              <a:buFont typeface="Arial" panose="020B0604020202020204" pitchFamily="34" charset="0"/>
              <a:buChar char="•"/>
            </a:pPr>
            <a:r>
              <a:rPr lang="en-US" dirty="0"/>
              <a:t>Partners must provide students’ hours worked by 8 AM every other Monday morning (due date of each pay period provided via the payroll calendar). </a:t>
            </a:r>
          </a:p>
        </p:txBody>
      </p:sp>
      <p:sp>
        <p:nvSpPr>
          <p:cNvPr id="16" name="Freeform: Shape 15">
            <a:extLst>
              <a:ext uri="{FF2B5EF4-FFF2-40B4-BE49-F238E27FC236}">
                <a16:creationId xmlns:a16="http://schemas.microsoft.com/office/drawing/2014/main" id="{848CFCEE-D5F1-63A4-CE01-3A33377AD8BB}"/>
              </a:ext>
              <a:ext uri="{C183D7F6-B498-43B3-948B-1728B52AA6E4}">
                <adec:decorative xmlns:adec="http://schemas.microsoft.com/office/drawing/2017/decorative" val="1"/>
              </a:ext>
            </a:extLst>
          </p:cNvPr>
          <p:cNvSpPr/>
          <p:nvPr/>
        </p:nvSpPr>
        <p:spPr>
          <a:xfrm>
            <a:off x="1555572" y="4069605"/>
            <a:ext cx="700427" cy="1193504"/>
          </a:xfrm>
          <a:custGeom>
            <a:avLst/>
            <a:gdLst>
              <a:gd name="connsiteX0" fmla="*/ 555706 w 700427"/>
              <a:gd name="connsiteY0" fmla="*/ 555094 h 1193504"/>
              <a:gd name="connsiteX1" fmla="*/ 344359 w 700427"/>
              <a:gd name="connsiteY1" fmla="*/ 555094 h 1193504"/>
              <a:gd name="connsiteX2" fmla="*/ 344359 w 700427"/>
              <a:gd name="connsiteY2" fmla="*/ 345344 h 1193504"/>
              <a:gd name="connsiteX3" fmla="*/ 399048 w 700427"/>
              <a:gd name="connsiteY3" fmla="*/ 361145 h 1193504"/>
              <a:gd name="connsiteX4" fmla="*/ 594409 w 700427"/>
              <a:gd name="connsiteY4" fmla="*/ 361145 h 1193504"/>
              <a:gd name="connsiteX5" fmla="*/ 699882 w 700427"/>
              <a:gd name="connsiteY5" fmla="*/ 269597 h 1193504"/>
              <a:gd name="connsiteX6" fmla="*/ 608934 w 700427"/>
              <a:gd name="connsiteY6" fmla="*/ 157744 h 1193504"/>
              <a:gd name="connsiteX7" fmla="*/ 598436 w 700427"/>
              <a:gd name="connsiteY7" fmla="*/ 157206 h 1193504"/>
              <a:gd name="connsiteX8" fmla="*/ 432433 w 700427"/>
              <a:gd name="connsiteY8" fmla="*/ 157206 h 1193504"/>
              <a:gd name="connsiteX9" fmla="*/ 346050 w 700427"/>
              <a:gd name="connsiteY9" fmla="*/ 93816 h 1193504"/>
              <a:gd name="connsiteX10" fmla="*/ 299323 w 700427"/>
              <a:gd name="connsiteY10" fmla="*/ 54313 h 1193504"/>
              <a:gd name="connsiteX11" fmla="*/ 287334 w 700427"/>
              <a:gd name="connsiteY11" fmla="*/ 43523 h 1193504"/>
              <a:gd name="connsiteX12" fmla="*/ 154286 w 700427"/>
              <a:gd name="connsiteY12" fmla="*/ 1038 h 1193504"/>
              <a:gd name="connsiteX13" fmla="*/ 26 w 700427"/>
              <a:gd name="connsiteY13" fmla="*/ 178264 h 1193504"/>
              <a:gd name="connsiteX14" fmla="*/ 26 w 700427"/>
              <a:gd name="connsiteY14" fmla="*/ 586665 h 1193504"/>
              <a:gd name="connsiteX15" fmla="*/ 173223 w 700427"/>
              <a:gd name="connsiteY15" fmla="*/ 759894 h 1193504"/>
              <a:gd name="connsiteX16" fmla="*/ 453798 w 700427"/>
              <a:gd name="connsiteY16" fmla="*/ 759894 h 1193504"/>
              <a:gd name="connsiteX17" fmla="*/ 453798 w 700427"/>
              <a:gd name="connsiteY17" fmla="*/ 1087507 h 1193504"/>
              <a:gd name="connsiteX18" fmla="*/ 545315 w 700427"/>
              <a:gd name="connsiteY18" fmla="*/ 1193012 h 1193504"/>
              <a:gd name="connsiteX19" fmla="*/ 555521 w 700427"/>
              <a:gd name="connsiteY19" fmla="*/ 1193504 h 1193504"/>
              <a:gd name="connsiteX20" fmla="*/ 657736 w 700427"/>
              <a:gd name="connsiteY20" fmla="*/ 1091965 h 1193504"/>
              <a:gd name="connsiteX21" fmla="*/ 657736 w 700427"/>
              <a:gd name="connsiteY21" fmla="*/ 1091565 h 1193504"/>
              <a:gd name="connsiteX22" fmla="*/ 657736 w 700427"/>
              <a:gd name="connsiteY22" fmla="*/ 657064 h 1193504"/>
              <a:gd name="connsiteX23" fmla="*/ 555706 w 700427"/>
              <a:gd name="connsiteY23" fmla="*/ 555094 h 1193504"/>
              <a:gd name="connsiteX24" fmla="*/ 273470 w 700427"/>
              <a:gd name="connsiteY24" fmla="*/ 216475 h 1193504"/>
              <a:gd name="connsiteX25" fmla="*/ 230478 w 700427"/>
              <a:gd name="connsiteY25" fmla="*/ 222977 h 1193504"/>
              <a:gd name="connsiteX26" fmla="*/ 236980 w 700427"/>
              <a:gd name="connsiteY26" fmla="*/ 265969 h 1193504"/>
              <a:gd name="connsiteX27" fmla="*/ 283092 w 700427"/>
              <a:gd name="connsiteY27" fmla="*/ 299785 h 1193504"/>
              <a:gd name="connsiteX28" fmla="*/ 283092 w 700427"/>
              <a:gd name="connsiteY28" fmla="*/ 616423 h 1193504"/>
              <a:gd name="connsiteX29" fmla="*/ 555921 w 700427"/>
              <a:gd name="connsiteY29" fmla="*/ 616423 h 1193504"/>
              <a:gd name="connsiteX30" fmla="*/ 596253 w 700427"/>
              <a:gd name="connsiteY30" fmla="*/ 657064 h 1193504"/>
              <a:gd name="connsiteX31" fmla="*/ 596253 w 700427"/>
              <a:gd name="connsiteY31" fmla="*/ 1091565 h 1193504"/>
              <a:gd name="connsiteX32" fmla="*/ 555844 w 700427"/>
              <a:gd name="connsiteY32" fmla="*/ 1132067 h 1193504"/>
              <a:gd name="connsiteX33" fmla="*/ 551494 w 700427"/>
              <a:gd name="connsiteY33" fmla="*/ 1131836 h 1193504"/>
              <a:gd name="connsiteX34" fmla="*/ 515342 w 700427"/>
              <a:gd name="connsiteY34" fmla="*/ 1087507 h 1193504"/>
              <a:gd name="connsiteX35" fmla="*/ 515342 w 700427"/>
              <a:gd name="connsiteY35" fmla="*/ 698411 h 1193504"/>
              <a:gd name="connsiteX36" fmla="*/ 173223 w 700427"/>
              <a:gd name="connsiteY36" fmla="*/ 698411 h 1193504"/>
              <a:gd name="connsiteX37" fmla="*/ 61509 w 700427"/>
              <a:gd name="connsiteY37" fmla="*/ 586665 h 1193504"/>
              <a:gd name="connsiteX38" fmla="*/ 61509 w 700427"/>
              <a:gd name="connsiteY38" fmla="*/ 177587 h 1193504"/>
              <a:gd name="connsiteX39" fmla="*/ 161418 w 700427"/>
              <a:gd name="connsiteY39" fmla="*/ 61937 h 1193504"/>
              <a:gd name="connsiteX40" fmla="*/ 246387 w 700427"/>
              <a:gd name="connsiteY40" fmla="*/ 89236 h 1193504"/>
              <a:gd name="connsiteX41" fmla="*/ 258099 w 700427"/>
              <a:gd name="connsiteY41" fmla="*/ 99750 h 1193504"/>
              <a:gd name="connsiteX42" fmla="*/ 309683 w 700427"/>
              <a:gd name="connsiteY42" fmla="*/ 143249 h 1193504"/>
              <a:gd name="connsiteX43" fmla="*/ 412359 w 700427"/>
              <a:gd name="connsiteY43" fmla="*/ 218535 h 1193504"/>
              <a:gd name="connsiteX44" fmla="*/ 598467 w 700427"/>
              <a:gd name="connsiteY44" fmla="*/ 218535 h 1193504"/>
              <a:gd name="connsiteX45" fmla="*/ 638938 w 700427"/>
              <a:gd name="connsiteY45" fmla="*/ 259037 h 1193504"/>
              <a:gd name="connsiteX46" fmla="*/ 638707 w 700427"/>
              <a:gd name="connsiteY46" fmla="*/ 263325 h 1193504"/>
              <a:gd name="connsiteX47" fmla="*/ 594409 w 700427"/>
              <a:gd name="connsiteY47" fmla="*/ 299508 h 1193504"/>
              <a:gd name="connsiteX48" fmla="*/ 399110 w 700427"/>
              <a:gd name="connsiteY48" fmla="*/ 299508 h 1193504"/>
              <a:gd name="connsiteX49" fmla="*/ 375039 w 700427"/>
              <a:gd name="connsiteY49" fmla="*/ 291731 h 1193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700427" h="1193504">
                <a:moveTo>
                  <a:pt x="555706" y="555094"/>
                </a:moveTo>
                <a:lnTo>
                  <a:pt x="344359" y="555094"/>
                </a:lnTo>
                <a:lnTo>
                  <a:pt x="344359" y="345344"/>
                </a:lnTo>
                <a:cubicBezTo>
                  <a:pt x="360729" y="355676"/>
                  <a:pt x="379690" y="361154"/>
                  <a:pt x="399048" y="361145"/>
                </a:cubicBezTo>
                <a:lnTo>
                  <a:pt x="594409" y="361145"/>
                </a:lnTo>
                <a:cubicBezTo>
                  <a:pt x="647690" y="361775"/>
                  <a:pt x="693015" y="322438"/>
                  <a:pt x="699882" y="269597"/>
                </a:cubicBezTo>
                <a:cubicBezTo>
                  <a:pt x="705655" y="213595"/>
                  <a:pt x="664936" y="163514"/>
                  <a:pt x="608934" y="157744"/>
                </a:cubicBezTo>
                <a:cubicBezTo>
                  <a:pt x="605445" y="157384"/>
                  <a:pt x="601940" y="157203"/>
                  <a:pt x="598436" y="157206"/>
                </a:cubicBezTo>
                <a:lnTo>
                  <a:pt x="432433" y="157206"/>
                </a:lnTo>
                <a:lnTo>
                  <a:pt x="346050" y="93816"/>
                </a:lnTo>
                <a:cubicBezTo>
                  <a:pt x="329806" y="81458"/>
                  <a:pt x="314211" y="68273"/>
                  <a:pt x="299323" y="54313"/>
                </a:cubicBezTo>
                <a:lnTo>
                  <a:pt x="287334" y="43523"/>
                </a:lnTo>
                <a:cubicBezTo>
                  <a:pt x="251013" y="11137"/>
                  <a:pt x="202654" y="-4305"/>
                  <a:pt x="154286" y="1038"/>
                </a:cubicBezTo>
                <a:cubicBezTo>
                  <a:pt x="65075" y="11902"/>
                  <a:pt x="-1514" y="88406"/>
                  <a:pt x="26" y="178264"/>
                </a:cubicBezTo>
                <a:lnTo>
                  <a:pt x="26" y="586665"/>
                </a:lnTo>
                <a:cubicBezTo>
                  <a:pt x="112" y="682290"/>
                  <a:pt x="77599" y="759793"/>
                  <a:pt x="173223" y="759894"/>
                </a:cubicBezTo>
                <a:lnTo>
                  <a:pt x="453798" y="759894"/>
                </a:lnTo>
                <a:lnTo>
                  <a:pt x="453798" y="1087507"/>
                </a:lnTo>
                <a:cubicBezTo>
                  <a:pt x="453122" y="1140801"/>
                  <a:pt x="492462" y="1186154"/>
                  <a:pt x="545315" y="1193012"/>
                </a:cubicBezTo>
                <a:cubicBezTo>
                  <a:pt x="548727" y="1193350"/>
                  <a:pt x="552140" y="1193504"/>
                  <a:pt x="555521" y="1193504"/>
                </a:cubicBezTo>
                <a:cubicBezTo>
                  <a:pt x="611787" y="1193692"/>
                  <a:pt x="657548" y="1148231"/>
                  <a:pt x="657736" y="1091965"/>
                </a:cubicBezTo>
                <a:cubicBezTo>
                  <a:pt x="657736" y="1091832"/>
                  <a:pt x="657736" y="1091697"/>
                  <a:pt x="657736" y="1091565"/>
                </a:cubicBezTo>
                <a:lnTo>
                  <a:pt x="657736" y="657064"/>
                </a:lnTo>
                <a:cubicBezTo>
                  <a:pt x="657668" y="600751"/>
                  <a:pt x="612018" y="555128"/>
                  <a:pt x="555706" y="555094"/>
                </a:cubicBezTo>
                <a:close/>
                <a:moveTo>
                  <a:pt x="273470" y="216475"/>
                </a:moveTo>
                <a:cubicBezTo>
                  <a:pt x="259802" y="206398"/>
                  <a:pt x="240555" y="209309"/>
                  <a:pt x="230478" y="222977"/>
                </a:cubicBezTo>
                <a:cubicBezTo>
                  <a:pt x="220401" y="236645"/>
                  <a:pt x="223312" y="255892"/>
                  <a:pt x="236980" y="265969"/>
                </a:cubicBezTo>
                <a:lnTo>
                  <a:pt x="283092" y="299785"/>
                </a:lnTo>
                <a:lnTo>
                  <a:pt x="283092" y="616423"/>
                </a:lnTo>
                <a:lnTo>
                  <a:pt x="555921" y="616423"/>
                </a:lnTo>
                <a:cubicBezTo>
                  <a:pt x="578273" y="616525"/>
                  <a:pt x="596321" y="634711"/>
                  <a:pt x="596253" y="657064"/>
                </a:cubicBezTo>
                <a:lnTo>
                  <a:pt x="596253" y="1091565"/>
                </a:lnTo>
                <a:cubicBezTo>
                  <a:pt x="596278" y="1113908"/>
                  <a:pt x="578187" y="1132042"/>
                  <a:pt x="555844" y="1132067"/>
                </a:cubicBezTo>
                <a:cubicBezTo>
                  <a:pt x="554390" y="1132067"/>
                  <a:pt x="552939" y="1131990"/>
                  <a:pt x="551494" y="1131836"/>
                </a:cubicBezTo>
                <a:cubicBezTo>
                  <a:pt x="529947" y="1128366"/>
                  <a:pt x="514411" y="1109312"/>
                  <a:pt x="515342" y="1087507"/>
                </a:cubicBezTo>
                <a:lnTo>
                  <a:pt x="515342" y="698411"/>
                </a:lnTo>
                <a:lnTo>
                  <a:pt x="173223" y="698411"/>
                </a:lnTo>
                <a:cubicBezTo>
                  <a:pt x="111546" y="698325"/>
                  <a:pt x="61576" y="648339"/>
                  <a:pt x="61509" y="586665"/>
                </a:cubicBezTo>
                <a:lnTo>
                  <a:pt x="61509" y="177587"/>
                </a:lnTo>
                <a:cubicBezTo>
                  <a:pt x="60310" y="119151"/>
                  <a:pt x="103428" y="69242"/>
                  <a:pt x="161418" y="61937"/>
                </a:cubicBezTo>
                <a:cubicBezTo>
                  <a:pt x="192331" y="58565"/>
                  <a:pt x="223220" y="68492"/>
                  <a:pt x="246387" y="89236"/>
                </a:cubicBezTo>
                <a:lnTo>
                  <a:pt x="258099" y="99750"/>
                </a:lnTo>
                <a:cubicBezTo>
                  <a:pt x="274540" y="115120"/>
                  <a:pt x="291758" y="129640"/>
                  <a:pt x="309683" y="143249"/>
                </a:cubicBezTo>
                <a:lnTo>
                  <a:pt x="412359" y="218535"/>
                </a:lnTo>
                <a:lnTo>
                  <a:pt x="598467" y="218535"/>
                </a:lnTo>
                <a:cubicBezTo>
                  <a:pt x="620828" y="218544"/>
                  <a:pt x="638947" y="236679"/>
                  <a:pt x="638938" y="259037"/>
                </a:cubicBezTo>
                <a:cubicBezTo>
                  <a:pt x="638935" y="260470"/>
                  <a:pt x="638861" y="261902"/>
                  <a:pt x="638707" y="263325"/>
                </a:cubicBezTo>
                <a:cubicBezTo>
                  <a:pt x="635249" y="284872"/>
                  <a:pt x="616214" y="300424"/>
                  <a:pt x="594409" y="299508"/>
                </a:cubicBezTo>
                <a:lnTo>
                  <a:pt x="399110" y="299508"/>
                </a:lnTo>
                <a:cubicBezTo>
                  <a:pt x="390471" y="299487"/>
                  <a:pt x="382057" y="296766"/>
                  <a:pt x="375039" y="291731"/>
                </a:cubicBezTo>
                <a:close/>
              </a:path>
            </a:pathLst>
          </a:custGeom>
          <a:solidFill>
            <a:srgbClr val="000000"/>
          </a:solidFill>
          <a:ln w="30659"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5EBE0B2F-423D-25D2-5E23-6BB6C02CAE67}"/>
              </a:ext>
              <a:ext uri="{C183D7F6-B498-43B3-948B-1728B52AA6E4}">
                <adec:decorative xmlns:adec="http://schemas.microsoft.com/office/drawing/2017/decorative" val="1"/>
              </a:ext>
            </a:extLst>
          </p:cNvPr>
          <p:cNvSpPr/>
          <p:nvPr/>
        </p:nvSpPr>
        <p:spPr>
          <a:xfrm>
            <a:off x="1555598" y="3726338"/>
            <a:ext cx="307412" cy="307415"/>
          </a:xfrm>
          <a:custGeom>
            <a:avLst/>
            <a:gdLst>
              <a:gd name="connsiteX0" fmla="*/ 153706 w 307412"/>
              <a:gd name="connsiteY0" fmla="*/ 307416 h 307415"/>
              <a:gd name="connsiteX1" fmla="*/ 307413 w 307412"/>
              <a:gd name="connsiteY1" fmla="*/ 153708 h 307415"/>
              <a:gd name="connsiteX2" fmla="*/ 153706 w 307412"/>
              <a:gd name="connsiteY2" fmla="*/ 0 h 307415"/>
              <a:gd name="connsiteX3" fmla="*/ 0 w 307412"/>
              <a:gd name="connsiteY3" fmla="*/ 153708 h 307415"/>
              <a:gd name="connsiteX4" fmla="*/ 153706 w 307412"/>
              <a:gd name="connsiteY4" fmla="*/ 307416 h 307415"/>
              <a:gd name="connsiteX5" fmla="*/ 153706 w 307412"/>
              <a:gd name="connsiteY5" fmla="*/ 61483 h 307415"/>
              <a:gd name="connsiteX6" fmla="*/ 245930 w 307412"/>
              <a:gd name="connsiteY6" fmla="*/ 153708 h 307415"/>
              <a:gd name="connsiteX7" fmla="*/ 153706 w 307412"/>
              <a:gd name="connsiteY7" fmla="*/ 245933 h 307415"/>
              <a:gd name="connsiteX8" fmla="*/ 61483 w 307412"/>
              <a:gd name="connsiteY8" fmla="*/ 153708 h 307415"/>
              <a:gd name="connsiteX9" fmla="*/ 153706 w 307412"/>
              <a:gd name="connsiteY9" fmla="*/ 61483 h 30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12" h="307415">
                <a:moveTo>
                  <a:pt x="153706" y="307416"/>
                </a:moveTo>
                <a:cubicBezTo>
                  <a:pt x="238595" y="307416"/>
                  <a:pt x="307413" y="238598"/>
                  <a:pt x="307413" y="153708"/>
                </a:cubicBezTo>
                <a:cubicBezTo>
                  <a:pt x="307413" y="68818"/>
                  <a:pt x="238595" y="0"/>
                  <a:pt x="153706" y="0"/>
                </a:cubicBezTo>
                <a:cubicBezTo>
                  <a:pt x="68817" y="0"/>
                  <a:pt x="0" y="68818"/>
                  <a:pt x="0" y="153708"/>
                </a:cubicBezTo>
                <a:cubicBezTo>
                  <a:pt x="0" y="238598"/>
                  <a:pt x="68817" y="307416"/>
                  <a:pt x="153706" y="307416"/>
                </a:cubicBezTo>
                <a:close/>
                <a:moveTo>
                  <a:pt x="153706" y="61483"/>
                </a:moveTo>
                <a:cubicBezTo>
                  <a:pt x="204642" y="61483"/>
                  <a:pt x="245930" y="102772"/>
                  <a:pt x="245930" y="153708"/>
                </a:cubicBezTo>
                <a:cubicBezTo>
                  <a:pt x="245930" y="204644"/>
                  <a:pt x="204642" y="245933"/>
                  <a:pt x="153706" y="245933"/>
                </a:cubicBezTo>
                <a:cubicBezTo>
                  <a:pt x="102771" y="245933"/>
                  <a:pt x="61483" y="204644"/>
                  <a:pt x="61483" y="153708"/>
                </a:cubicBezTo>
                <a:cubicBezTo>
                  <a:pt x="61483" y="102772"/>
                  <a:pt x="102771" y="61483"/>
                  <a:pt x="153706" y="61483"/>
                </a:cubicBezTo>
                <a:close/>
              </a:path>
            </a:pathLst>
          </a:custGeom>
          <a:solidFill>
            <a:srgbClr val="000000"/>
          </a:solidFill>
          <a:ln w="30659"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F6E60AAF-DED7-A20A-61F3-5854630469B4}"/>
              </a:ext>
              <a:ext uri="{C183D7F6-B498-43B3-948B-1728B52AA6E4}">
                <adec:decorative xmlns:adec="http://schemas.microsoft.com/office/drawing/2017/decorative" val="1"/>
              </a:ext>
            </a:extLst>
          </p:cNvPr>
          <p:cNvSpPr/>
          <p:nvPr/>
        </p:nvSpPr>
        <p:spPr>
          <a:xfrm>
            <a:off x="1401738" y="4242796"/>
            <a:ext cx="553343" cy="1045213"/>
          </a:xfrm>
          <a:custGeom>
            <a:avLst/>
            <a:gdLst>
              <a:gd name="connsiteX0" fmla="*/ 522602 w 553343"/>
              <a:gd name="connsiteY0" fmla="*/ 676315 h 1045213"/>
              <a:gd name="connsiteX1" fmla="*/ 307413 w 553343"/>
              <a:gd name="connsiteY1" fmla="*/ 676315 h 1045213"/>
              <a:gd name="connsiteX2" fmla="*/ 61483 w 553343"/>
              <a:gd name="connsiteY2" fmla="*/ 430382 h 1045213"/>
              <a:gd name="connsiteX3" fmla="*/ 61483 w 553343"/>
              <a:gd name="connsiteY3" fmla="*/ 30742 h 1045213"/>
              <a:gd name="connsiteX4" fmla="*/ 30741 w 553343"/>
              <a:gd name="connsiteY4" fmla="*/ 0 h 1045213"/>
              <a:gd name="connsiteX5" fmla="*/ 0 w 553343"/>
              <a:gd name="connsiteY5" fmla="*/ 30742 h 1045213"/>
              <a:gd name="connsiteX6" fmla="*/ 0 w 553343"/>
              <a:gd name="connsiteY6" fmla="*/ 430382 h 1045213"/>
              <a:gd name="connsiteX7" fmla="*/ 245930 w 553343"/>
              <a:gd name="connsiteY7" fmla="*/ 731650 h 1045213"/>
              <a:gd name="connsiteX8" fmla="*/ 245930 w 553343"/>
              <a:gd name="connsiteY8" fmla="*/ 983730 h 1045213"/>
              <a:gd name="connsiteX9" fmla="*/ 92224 w 553343"/>
              <a:gd name="connsiteY9" fmla="*/ 983730 h 1045213"/>
              <a:gd name="connsiteX10" fmla="*/ 92224 w 553343"/>
              <a:gd name="connsiteY10" fmla="*/ 1045214 h 1045213"/>
              <a:gd name="connsiteX11" fmla="*/ 461119 w 553343"/>
              <a:gd name="connsiteY11" fmla="*/ 1045214 h 1045213"/>
              <a:gd name="connsiteX12" fmla="*/ 461119 w 553343"/>
              <a:gd name="connsiteY12" fmla="*/ 983730 h 1045213"/>
              <a:gd name="connsiteX13" fmla="*/ 307413 w 553343"/>
              <a:gd name="connsiteY13" fmla="*/ 983730 h 1045213"/>
              <a:gd name="connsiteX14" fmla="*/ 307413 w 553343"/>
              <a:gd name="connsiteY14" fmla="*/ 737798 h 1045213"/>
              <a:gd name="connsiteX15" fmla="*/ 522602 w 553343"/>
              <a:gd name="connsiteY15" fmla="*/ 737798 h 1045213"/>
              <a:gd name="connsiteX16" fmla="*/ 553343 w 553343"/>
              <a:gd name="connsiteY16" fmla="*/ 707056 h 1045213"/>
              <a:gd name="connsiteX17" fmla="*/ 522602 w 553343"/>
              <a:gd name="connsiteY17" fmla="*/ 676315 h 104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3343" h="1045213">
                <a:moveTo>
                  <a:pt x="522602" y="676315"/>
                </a:moveTo>
                <a:lnTo>
                  <a:pt x="307413" y="676315"/>
                </a:lnTo>
                <a:cubicBezTo>
                  <a:pt x="171653" y="676161"/>
                  <a:pt x="61636" y="566143"/>
                  <a:pt x="61483" y="430382"/>
                </a:cubicBezTo>
                <a:lnTo>
                  <a:pt x="61483" y="30742"/>
                </a:lnTo>
                <a:cubicBezTo>
                  <a:pt x="61483" y="13763"/>
                  <a:pt x="47720" y="0"/>
                  <a:pt x="30741" y="0"/>
                </a:cubicBezTo>
                <a:cubicBezTo>
                  <a:pt x="13763" y="0"/>
                  <a:pt x="0" y="13763"/>
                  <a:pt x="0" y="30742"/>
                </a:cubicBezTo>
                <a:lnTo>
                  <a:pt x="0" y="430382"/>
                </a:lnTo>
                <a:cubicBezTo>
                  <a:pt x="160" y="576420"/>
                  <a:pt x="102882" y="702254"/>
                  <a:pt x="245930" y="731650"/>
                </a:cubicBezTo>
                <a:lnTo>
                  <a:pt x="245930" y="983730"/>
                </a:lnTo>
                <a:lnTo>
                  <a:pt x="92224" y="983730"/>
                </a:lnTo>
                <a:lnTo>
                  <a:pt x="92224" y="1045214"/>
                </a:lnTo>
                <a:lnTo>
                  <a:pt x="461119" y="1045214"/>
                </a:lnTo>
                <a:lnTo>
                  <a:pt x="461119" y="983730"/>
                </a:lnTo>
                <a:lnTo>
                  <a:pt x="307413" y="983730"/>
                </a:lnTo>
                <a:lnTo>
                  <a:pt x="307413" y="737798"/>
                </a:lnTo>
                <a:lnTo>
                  <a:pt x="522602" y="737798"/>
                </a:lnTo>
                <a:cubicBezTo>
                  <a:pt x="539580" y="737798"/>
                  <a:pt x="553343" y="724035"/>
                  <a:pt x="553343" y="707056"/>
                </a:cubicBezTo>
                <a:cubicBezTo>
                  <a:pt x="553343" y="690078"/>
                  <a:pt x="539580" y="676315"/>
                  <a:pt x="522602" y="676315"/>
                </a:cubicBezTo>
                <a:close/>
              </a:path>
            </a:pathLst>
          </a:custGeom>
          <a:solidFill>
            <a:srgbClr val="000000"/>
          </a:solidFill>
          <a:ln w="30659"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7E82E931-BCC3-761A-098B-91A949A1AE60}"/>
              </a:ext>
              <a:ext uri="{C183D7F6-B498-43B3-948B-1728B52AA6E4}">
                <adec:decorative xmlns:adec="http://schemas.microsoft.com/office/drawing/2017/decorative" val="1"/>
              </a:ext>
            </a:extLst>
          </p:cNvPr>
          <p:cNvSpPr/>
          <p:nvPr/>
        </p:nvSpPr>
        <p:spPr>
          <a:xfrm>
            <a:off x="1985822" y="4488729"/>
            <a:ext cx="1106686" cy="799280"/>
          </a:xfrm>
          <a:custGeom>
            <a:avLst/>
            <a:gdLst>
              <a:gd name="connsiteX0" fmla="*/ 584084 w 1106686"/>
              <a:gd name="connsiteY0" fmla="*/ 61483 h 799280"/>
              <a:gd name="connsiteX1" fmla="*/ 1075945 w 1106686"/>
              <a:gd name="connsiteY1" fmla="*/ 61483 h 799280"/>
              <a:gd name="connsiteX2" fmla="*/ 1106686 w 1106686"/>
              <a:gd name="connsiteY2" fmla="*/ 30742 h 799280"/>
              <a:gd name="connsiteX3" fmla="*/ 1075945 w 1106686"/>
              <a:gd name="connsiteY3" fmla="*/ 0 h 799280"/>
              <a:gd name="connsiteX4" fmla="*/ 30741 w 1106686"/>
              <a:gd name="connsiteY4" fmla="*/ 0 h 799280"/>
              <a:gd name="connsiteX5" fmla="*/ 0 w 1106686"/>
              <a:gd name="connsiteY5" fmla="*/ 30742 h 799280"/>
              <a:gd name="connsiteX6" fmla="*/ 30741 w 1106686"/>
              <a:gd name="connsiteY6" fmla="*/ 61483 h 799280"/>
              <a:gd name="connsiteX7" fmla="*/ 522602 w 1106686"/>
              <a:gd name="connsiteY7" fmla="*/ 61483 h 799280"/>
              <a:gd name="connsiteX8" fmla="*/ 522602 w 1106686"/>
              <a:gd name="connsiteY8" fmla="*/ 737798 h 799280"/>
              <a:gd name="connsiteX9" fmla="*/ 307413 w 1106686"/>
              <a:gd name="connsiteY9" fmla="*/ 737798 h 799280"/>
              <a:gd name="connsiteX10" fmla="*/ 307413 w 1106686"/>
              <a:gd name="connsiteY10" fmla="*/ 799281 h 799280"/>
              <a:gd name="connsiteX11" fmla="*/ 799273 w 1106686"/>
              <a:gd name="connsiteY11" fmla="*/ 799281 h 799280"/>
              <a:gd name="connsiteX12" fmla="*/ 799273 w 1106686"/>
              <a:gd name="connsiteY12" fmla="*/ 737798 h 799280"/>
              <a:gd name="connsiteX13" fmla="*/ 584084 w 1106686"/>
              <a:gd name="connsiteY13" fmla="*/ 737798 h 799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6686" h="799280">
                <a:moveTo>
                  <a:pt x="584084" y="61483"/>
                </a:moveTo>
                <a:lnTo>
                  <a:pt x="1075945" y="61483"/>
                </a:lnTo>
                <a:cubicBezTo>
                  <a:pt x="1092923" y="61483"/>
                  <a:pt x="1106686" y="47720"/>
                  <a:pt x="1106686" y="30742"/>
                </a:cubicBezTo>
                <a:cubicBezTo>
                  <a:pt x="1106686" y="13763"/>
                  <a:pt x="1092923" y="0"/>
                  <a:pt x="1075945" y="0"/>
                </a:cubicBezTo>
                <a:lnTo>
                  <a:pt x="30741" y="0"/>
                </a:lnTo>
                <a:cubicBezTo>
                  <a:pt x="13763" y="0"/>
                  <a:pt x="0" y="13763"/>
                  <a:pt x="0" y="30742"/>
                </a:cubicBezTo>
                <a:cubicBezTo>
                  <a:pt x="0" y="47720"/>
                  <a:pt x="13763" y="61483"/>
                  <a:pt x="30741" y="61483"/>
                </a:cubicBezTo>
                <a:lnTo>
                  <a:pt x="522602" y="61483"/>
                </a:lnTo>
                <a:lnTo>
                  <a:pt x="522602" y="737798"/>
                </a:lnTo>
                <a:lnTo>
                  <a:pt x="307413" y="737798"/>
                </a:lnTo>
                <a:lnTo>
                  <a:pt x="307413" y="799281"/>
                </a:lnTo>
                <a:lnTo>
                  <a:pt x="799273" y="799281"/>
                </a:lnTo>
                <a:lnTo>
                  <a:pt x="799273" y="737798"/>
                </a:lnTo>
                <a:lnTo>
                  <a:pt x="584084" y="737798"/>
                </a:lnTo>
                <a:close/>
              </a:path>
            </a:pathLst>
          </a:custGeom>
          <a:solidFill>
            <a:srgbClr val="000000"/>
          </a:solidFill>
          <a:ln w="30659"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6731F866-B559-B8E1-B2E8-9F631703F984}"/>
              </a:ext>
              <a:ext uri="{C183D7F6-B498-43B3-948B-1728B52AA6E4}">
                <adec:decorative xmlns:adec="http://schemas.microsoft.com/office/drawing/2017/decorative" val="1"/>
              </a:ext>
            </a:extLst>
          </p:cNvPr>
          <p:cNvSpPr/>
          <p:nvPr/>
        </p:nvSpPr>
        <p:spPr>
          <a:xfrm>
            <a:off x="2822437" y="4069449"/>
            <a:ext cx="700480" cy="1193660"/>
          </a:xfrm>
          <a:custGeom>
            <a:avLst/>
            <a:gdLst>
              <a:gd name="connsiteX0" fmla="*/ 700449 w 700480"/>
              <a:gd name="connsiteY0" fmla="*/ 586822 h 1193660"/>
              <a:gd name="connsiteX1" fmla="*/ 700449 w 700480"/>
              <a:gd name="connsiteY1" fmla="*/ 178820 h 1193660"/>
              <a:gd name="connsiteX2" fmla="*/ 545729 w 700480"/>
              <a:gd name="connsiteY2" fmla="*/ 979 h 1193660"/>
              <a:gd name="connsiteX3" fmla="*/ 413111 w 700480"/>
              <a:gd name="connsiteY3" fmla="*/ 43495 h 1193660"/>
              <a:gd name="connsiteX4" fmla="*/ 401122 w 700480"/>
              <a:gd name="connsiteY4" fmla="*/ 54316 h 1193660"/>
              <a:gd name="connsiteX5" fmla="*/ 354395 w 700480"/>
              <a:gd name="connsiteY5" fmla="*/ 93819 h 1193660"/>
              <a:gd name="connsiteX6" fmla="*/ 267981 w 700480"/>
              <a:gd name="connsiteY6" fmla="*/ 157208 h 1193660"/>
              <a:gd name="connsiteX7" fmla="*/ 101978 w 700480"/>
              <a:gd name="connsiteY7" fmla="*/ 157208 h 1193660"/>
              <a:gd name="connsiteX8" fmla="*/ 0 w 700480"/>
              <a:gd name="connsiteY8" fmla="*/ 259230 h 1193660"/>
              <a:gd name="connsiteX9" fmla="*/ 532 w 700480"/>
              <a:gd name="connsiteY9" fmla="*/ 269599 h 1193660"/>
              <a:gd name="connsiteX10" fmla="*/ 106036 w 700480"/>
              <a:gd name="connsiteY10" fmla="*/ 361148 h 1193660"/>
              <a:gd name="connsiteX11" fmla="*/ 301427 w 700480"/>
              <a:gd name="connsiteY11" fmla="*/ 361148 h 1193660"/>
              <a:gd name="connsiteX12" fmla="*/ 356147 w 700480"/>
              <a:gd name="connsiteY12" fmla="*/ 345500 h 1193660"/>
              <a:gd name="connsiteX13" fmla="*/ 356147 w 700480"/>
              <a:gd name="connsiteY13" fmla="*/ 555404 h 1193660"/>
              <a:gd name="connsiteX14" fmla="*/ 144862 w 700480"/>
              <a:gd name="connsiteY14" fmla="*/ 555404 h 1193660"/>
              <a:gd name="connsiteX15" fmla="*/ 42863 w 700480"/>
              <a:gd name="connsiteY15" fmla="*/ 657374 h 1193660"/>
              <a:gd name="connsiteX16" fmla="*/ 42863 w 700480"/>
              <a:gd name="connsiteY16" fmla="*/ 1091721 h 1193660"/>
              <a:gd name="connsiteX17" fmla="*/ 144739 w 700480"/>
              <a:gd name="connsiteY17" fmla="*/ 1193661 h 1193660"/>
              <a:gd name="connsiteX18" fmla="*/ 145047 w 700480"/>
              <a:gd name="connsiteY18" fmla="*/ 1193661 h 1193660"/>
              <a:gd name="connsiteX19" fmla="*/ 155253 w 700480"/>
              <a:gd name="connsiteY19" fmla="*/ 1193169 h 1193660"/>
              <a:gd name="connsiteX20" fmla="*/ 246769 w 700480"/>
              <a:gd name="connsiteY20" fmla="*/ 1087663 h 1193660"/>
              <a:gd name="connsiteX21" fmla="*/ 246769 w 700480"/>
              <a:gd name="connsiteY21" fmla="*/ 760050 h 1193660"/>
              <a:gd name="connsiteX22" fmla="*/ 527345 w 700480"/>
              <a:gd name="connsiteY22" fmla="*/ 760050 h 1193660"/>
              <a:gd name="connsiteX23" fmla="*/ 700449 w 700480"/>
              <a:gd name="connsiteY23" fmla="*/ 586822 h 1193660"/>
              <a:gd name="connsiteX24" fmla="*/ 325406 w 700480"/>
              <a:gd name="connsiteY24" fmla="*/ 291887 h 1193660"/>
              <a:gd name="connsiteX25" fmla="*/ 301366 w 700480"/>
              <a:gd name="connsiteY25" fmla="*/ 299665 h 1193660"/>
              <a:gd name="connsiteX26" fmla="*/ 106159 w 700480"/>
              <a:gd name="connsiteY26" fmla="*/ 299665 h 1193660"/>
              <a:gd name="connsiteX27" fmla="*/ 61830 w 700480"/>
              <a:gd name="connsiteY27" fmla="*/ 263482 h 1193660"/>
              <a:gd name="connsiteX28" fmla="*/ 97782 w 700480"/>
              <a:gd name="connsiteY28" fmla="*/ 218922 h 1193660"/>
              <a:gd name="connsiteX29" fmla="*/ 102101 w 700480"/>
              <a:gd name="connsiteY29" fmla="*/ 218691 h 1193660"/>
              <a:gd name="connsiteX30" fmla="*/ 288209 w 700480"/>
              <a:gd name="connsiteY30" fmla="*/ 218691 h 1193660"/>
              <a:gd name="connsiteX31" fmla="*/ 390885 w 700480"/>
              <a:gd name="connsiteY31" fmla="*/ 143405 h 1193660"/>
              <a:gd name="connsiteX32" fmla="*/ 442438 w 700480"/>
              <a:gd name="connsiteY32" fmla="*/ 99906 h 1193660"/>
              <a:gd name="connsiteX33" fmla="*/ 454181 w 700480"/>
              <a:gd name="connsiteY33" fmla="*/ 89362 h 1193660"/>
              <a:gd name="connsiteX34" fmla="*/ 538689 w 700480"/>
              <a:gd name="connsiteY34" fmla="*/ 62032 h 1193660"/>
              <a:gd name="connsiteX35" fmla="*/ 638967 w 700480"/>
              <a:gd name="connsiteY35" fmla="*/ 178266 h 1193660"/>
              <a:gd name="connsiteX36" fmla="*/ 638967 w 700480"/>
              <a:gd name="connsiteY36" fmla="*/ 586822 h 1193660"/>
              <a:gd name="connsiteX37" fmla="*/ 527253 w 700480"/>
              <a:gd name="connsiteY37" fmla="*/ 698567 h 1193660"/>
              <a:gd name="connsiteX38" fmla="*/ 185287 w 700480"/>
              <a:gd name="connsiteY38" fmla="*/ 698567 h 1193660"/>
              <a:gd name="connsiteX39" fmla="*/ 185287 w 700480"/>
              <a:gd name="connsiteY39" fmla="*/ 1087663 h 1193660"/>
              <a:gd name="connsiteX40" fmla="*/ 149104 w 700480"/>
              <a:gd name="connsiteY40" fmla="*/ 1131993 h 1193660"/>
              <a:gd name="connsiteX41" fmla="*/ 117687 w 700480"/>
              <a:gd name="connsiteY41" fmla="*/ 1121756 h 1193660"/>
              <a:gd name="connsiteX42" fmla="*/ 104345 w 700480"/>
              <a:gd name="connsiteY42" fmla="*/ 1091721 h 1193660"/>
              <a:gd name="connsiteX43" fmla="*/ 104345 w 700480"/>
              <a:gd name="connsiteY43" fmla="*/ 657220 h 1193660"/>
              <a:gd name="connsiteX44" fmla="*/ 144862 w 700480"/>
              <a:gd name="connsiteY44" fmla="*/ 616733 h 1193660"/>
              <a:gd name="connsiteX45" fmla="*/ 417630 w 700480"/>
              <a:gd name="connsiteY45" fmla="*/ 616733 h 1193660"/>
              <a:gd name="connsiteX46" fmla="*/ 417630 w 700480"/>
              <a:gd name="connsiteY46" fmla="*/ 300095 h 1193660"/>
              <a:gd name="connsiteX47" fmla="*/ 463742 w 700480"/>
              <a:gd name="connsiteY47" fmla="*/ 266279 h 1193660"/>
              <a:gd name="connsiteX48" fmla="*/ 470228 w 700480"/>
              <a:gd name="connsiteY48" fmla="*/ 223272 h 1193660"/>
              <a:gd name="connsiteX49" fmla="*/ 427221 w 700480"/>
              <a:gd name="connsiteY49" fmla="*/ 216785 h 119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700480" h="1193660">
                <a:moveTo>
                  <a:pt x="700449" y="586822"/>
                </a:moveTo>
                <a:lnTo>
                  <a:pt x="700449" y="178820"/>
                </a:lnTo>
                <a:cubicBezTo>
                  <a:pt x="702140" y="88624"/>
                  <a:pt x="635290" y="11785"/>
                  <a:pt x="545729" y="979"/>
                </a:cubicBezTo>
                <a:cubicBezTo>
                  <a:pt x="497505" y="-4188"/>
                  <a:pt x="449342" y="11253"/>
                  <a:pt x="413111" y="43495"/>
                </a:cubicBezTo>
                <a:lnTo>
                  <a:pt x="401122" y="54316"/>
                </a:lnTo>
                <a:cubicBezTo>
                  <a:pt x="386227" y="68270"/>
                  <a:pt x="370632" y="81455"/>
                  <a:pt x="354395" y="93819"/>
                </a:cubicBezTo>
                <a:lnTo>
                  <a:pt x="267981" y="157208"/>
                </a:lnTo>
                <a:lnTo>
                  <a:pt x="101978" y="157208"/>
                </a:lnTo>
                <a:cubicBezTo>
                  <a:pt x="45645" y="157220"/>
                  <a:pt x="-12" y="202899"/>
                  <a:pt x="0" y="259230"/>
                </a:cubicBezTo>
                <a:cubicBezTo>
                  <a:pt x="3" y="262695"/>
                  <a:pt x="178" y="266153"/>
                  <a:pt x="532" y="269599"/>
                </a:cubicBezTo>
                <a:cubicBezTo>
                  <a:pt x="7415" y="322444"/>
                  <a:pt x="52749" y="361781"/>
                  <a:pt x="106036" y="361148"/>
                </a:cubicBezTo>
                <a:lnTo>
                  <a:pt x="301427" y="361148"/>
                </a:lnTo>
                <a:cubicBezTo>
                  <a:pt x="320779" y="361206"/>
                  <a:pt x="339753" y="355780"/>
                  <a:pt x="356147" y="345500"/>
                </a:cubicBezTo>
                <a:lnTo>
                  <a:pt x="356147" y="555404"/>
                </a:lnTo>
                <a:lnTo>
                  <a:pt x="144862" y="555404"/>
                </a:lnTo>
                <a:cubicBezTo>
                  <a:pt x="88569" y="555471"/>
                  <a:pt x="42949" y="601080"/>
                  <a:pt x="42863" y="657374"/>
                </a:cubicBezTo>
                <a:lnTo>
                  <a:pt x="42863" y="1091721"/>
                </a:lnTo>
                <a:cubicBezTo>
                  <a:pt x="42844" y="1148003"/>
                  <a:pt x="88458" y="1193645"/>
                  <a:pt x="144739" y="1193661"/>
                </a:cubicBezTo>
                <a:cubicBezTo>
                  <a:pt x="144841" y="1193661"/>
                  <a:pt x="144945" y="1193661"/>
                  <a:pt x="145047" y="1193661"/>
                </a:cubicBezTo>
                <a:cubicBezTo>
                  <a:pt x="148428" y="1193661"/>
                  <a:pt x="151810" y="1193661"/>
                  <a:pt x="155253" y="1193169"/>
                </a:cubicBezTo>
                <a:cubicBezTo>
                  <a:pt x="208100" y="1186298"/>
                  <a:pt x="247434" y="1140951"/>
                  <a:pt x="246769" y="1087663"/>
                </a:cubicBezTo>
                <a:lnTo>
                  <a:pt x="246769" y="760050"/>
                </a:lnTo>
                <a:lnTo>
                  <a:pt x="527345" y="760050"/>
                </a:lnTo>
                <a:cubicBezTo>
                  <a:pt x="622932" y="759897"/>
                  <a:pt x="700366" y="682409"/>
                  <a:pt x="700449" y="586822"/>
                </a:cubicBezTo>
                <a:close/>
                <a:moveTo>
                  <a:pt x="325406" y="291887"/>
                </a:moveTo>
                <a:cubicBezTo>
                  <a:pt x="318397" y="296916"/>
                  <a:pt x="309992" y="299634"/>
                  <a:pt x="301366" y="299665"/>
                </a:cubicBezTo>
                <a:lnTo>
                  <a:pt x="106159" y="299665"/>
                </a:lnTo>
                <a:cubicBezTo>
                  <a:pt x="84366" y="300525"/>
                  <a:pt x="65353" y="285004"/>
                  <a:pt x="61830" y="263482"/>
                </a:cubicBezTo>
                <a:cubicBezTo>
                  <a:pt x="59454" y="241249"/>
                  <a:pt x="75550" y="221298"/>
                  <a:pt x="97782" y="218922"/>
                </a:cubicBezTo>
                <a:cubicBezTo>
                  <a:pt x="99218" y="218768"/>
                  <a:pt x="100659" y="218691"/>
                  <a:pt x="102101" y="218691"/>
                </a:cubicBezTo>
                <a:lnTo>
                  <a:pt x="288209" y="218691"/>
                </a:lnTo>
                <a:lnTo>
                  <a:pt x="390885" y="143405"/>
                </a:lnTo>
                <a:cubicBezTo>
                  <a:pt x="408807" y="129805"/>
                  <a:pt x="426016" y="115286"/>
                  <a:pt x="442438" y="99906"/>
                </a:cubicBezTo>
                <a:lnTo>
                  <a:pt x="454181" y="89362"/>
                </a:lnTo>
                <a:cubicBezTo>
                  <a:pt x="477225" y="68722"/>
                  <a:pt x="507923" y="58792"/>
                  <a:pt x="538689" y="62032"/>
                </a:cubicBezTo>
                <a:cubicBezTo>
                  <a:pt x="596996" y="69293"/>
                  <a:pt x="640332" y="119525"/>
                  <a:pt x="638967" y="178266"/>
                </a:cubicBezTo>
                <a:lnTo>
                  <a:pt x="638967" y="586822"/>
                </a:lnTo>
                <a:cubicBezTo>
                  <a:pt x="638899" y="648498"/>
                  <a:pt x="588929" y="698481"/>
                  <a:pt x="527253" y="698567"/>
                </a:cubicBezTo>
                <a:lnTo>
                  <a:pt x="185287" y="698567"/>
                </a:lnTo>
                <a:lnTo>
                  <a:pt x="185287" y="1087663"/>
                </a:lnTo>
                <a:cubicBezTo>
                  <a:pt x="186218" y="1109478"/>
                  <a:pt x="170663" y="1128534"/>
                  <a:pt x="149104" y="1131993"/>
                </a:cubicBezTo>
                <a:cubicBezTo>
                  <a:pt x="137641" y="1133315"/>
                  <a:pt x="126171" y="1129577"/>
                  <a:pt x="117687" y="1121756"/>
                </a:cubicBezTo>
                <a:cubicBezTo>
                  <a:pt x="109156" y="1114107"/>
                  <a:pt x="104299" y="1103179"/>
                  <a:pt x="104345" y="1091721"/>
                </a:cubicBezTo>
                <a:lnTo>
                  <a:pt x="104345" y="657220"/>
                </a:lnTo>
                <a:cubicBezTo>
                  <a:pt x="104379" y="634862"/>
                  <a:pt x="122504" y="616752"/>
                  <a:pt x="144862" y="616733"/>
                </a:cubicBezTo>
                <a:lnTo>
                  <a:pt x="417630" y="616733"/>
                </a:lnTo>
                <a:lnTo>
                  <a:pt x="417630" y="300095"/>
                </a:lnTo>
                <a:lnTo>
                  <a:pt x="463742" y="266279"/>
                </a:lnTo>
                <a:cubicBezTo>
                  <a:pt x="477409" y="256193"/>
                  <a:pt x="480314" y="236939"/>
                  <a:pt x="470228" y="223272"/>
                </a:cubicBezTo>
                <a:cubicBezTo>
                  <a:pt x="460142" y="209604"/>
                  <a:pt x="440889" y="206699"/>
                  <a:pt x="427221" y="216785"/>
                </a:cubicBezTo>
                <a:close/>
              </a:path>
            </a:pathLst>
          </a:custGeom>
          <a:solidFill>
            <a:srgbClr val="000000"/>
          </a:solidFill>
          <a:ln w="30659"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D54A6B8-6C03-5666-669F-0E9D0CF031BD}"/>
              </a:ext>
              <a:ext uri="{C183D7F6-B498-43B3-948B-1728B52AA6E4}">
                <adec:decorative xmlns:adec="http://schemas.microsoft.com/office/drawing/2017/decorative" val="1"/>
              </a:ext>
            </a:extLst>
          </p:cNvPr>
          <p:cNvSpPr/>
          <p:nvPr/>
        </p:nvSpPr>
        <p:spPr>
          <a:xfrm>
            <a:off x="3215473" y="3726338"/>
            <a:ext cx="307412" cy="307415"/>
          </a:xfrm>
          <a:custGeom>
            <a:avLst/>
            <a:gdLst>
              <a:gd name="connsiteX0" fmla="*/ 153706 w 307412"/>
              <a:gd name="connsiteY0" fmla="*/ 307416 h 307415"/>
              <a:gd name="connsiteX1" fmla="*/ 307413 w 307412"/>
              <a:gd name="connsiteY1" fmla="*/ 153708 h 307415"/>
              <a:gd name="connsiteX2" fmla="*/ 153706 w 307412"/>
              <a:gd name="connsiteY2" fmla="*/ 0 h 307415"/>
              <a:gd name="connsiteX3" fmla="*/ 0 w 307412"/>
              <a:gd name="connsiteY3" fmla="*/ 153708 h 307415"/>
              <a:gd name="connsiteX4" fmla="*/ 153706 w 307412"/>
              <a:gd name="connsiteY4" fmla="*/ 307416 h 307415"/>
              <a:gd name="connsiteX5" fmla="*/ 153706 w 307412"/>
              <a:gd name="connsiteY5" fmla="*/ 61483 h 307415"/>
              <a:gd name="connsiteX6" fmla="*/ 245930 w 307412"/>
              <a:gd name="connsiteY6" fmla="*/ 153708 h 307415"/>
              <a:gd name="connsiteX7" fmla="*/ 153706 w 307412"/>
              <a:gd name="connsiteY7" fmla="*/ 245933 h 307415"/>
              <a:gd name="connsiteX8" fmla="*/ 61483 w 307412"/>
              <a:gd name="connsiteY8" fmla="*/ 153708 h 307415"/>
              <a:gd name="connsiteX9" fmla="*/ 153706 w 307412"/>
              <a:gd name="connsiteY9" fmla="*/ 61483 h 307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7412" h="307415">
                <a:moveTo>
                  <a:pt x="153706" y="307416"/>
                </a:moveTo>
                <a:cubicBezTo>
                  <a:pt x="238595" y="307416"/>
                  <a:pt x="307413" y="238598"/>
                  <a:pt x="307413" y="153708"/>
                </a:cubicBezTo>
                <a:cubicBezTo>
                  <a:pt x="307413" y="68818"/>
                  <a:pt x="238595" y="0"/>
                  <a:pt x="153706" y="0"/>
                </a:cubicBezTo>
                <a:cubicBezTo>
                  <a:pt x="68817" y="0"/>
                  <a:pt x="0" y="68818"/>
                  <a:pt x="0" y="153708"/>
                </a:cubicBezTo>
                <a:cubicBezTo>
                  <a:pt x="0" y="238598"/>
                  <a:pt x="68817" y="307416"/>
                  <a:pt x="153706" y="307416"/>
                </a:cubicBezTo>
                <a:close/>
                <a:moveTo>
                  <a:pt x="153706" y="61483"/>
                </a:moveTo>
                <a:cubicBezTo>
                  <a:pt x="204642" y="61483"/>
                  <a:pt x="245930" y="102772"/>
                  <a:pt x="245930" y="153708"/>
                </a:cubicBezTo>
                <a:cubicBezTo>
                  <a:pt x="245930" y="204644"/>
                  <a:pt x="204642" y="245933"/>
                  <a:pt x="153706" y="245933"/>
                </a:cubicBezTo>
                <a:cubicBezTo>
                  <a:pt x="102771" y="245933"/>
                  <a:pt x="61483" y="204644"/>
                  <a:pt x="61483" y="153708"/>
                </a:cubicBezTo>
                <a:cubicBezTo>
                  <a:pt x="61483" y="102772"/>
                  <a:pt x="102771" y="61483"/>
                  <a:pt x="153706" y="61483"/>
                </a:cubicBezTo>
                <a:close/>
              </a:path>
            </a:pathLst>
          </a:custGeom>
          <a:solidFill>
            <a:srgbClr val="000000"/>
          </a:solidFill>
          <a:ln w="30659"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0F4F6C0-1133-38A9-DF7B-E89D14158D67}"/>
              </a:ext>
              <a:ext uri="{C183D7F6-B498-43B3-948B-1728B52AA6E4}">
                <adec:decorative xmlns:adec="http://schemas.microsoft.com/office/drawing/2017/decorative" val="1"/>
              </a:ext>
            </a:extLst>
          </p:cNvPr>
          <p:cNvSpPr/>
          <p:nvPr/>
        </p:nvSpPr>
        <p:spPr>
          <a:xfrm>
            <a:off x="3123249" y="4242796"/>
            <a:ext cx="553343" cy="1045213"/>
          </a:xfrm>
          <a:custGeom>
            <a:avLst/>
            <a:gdLst>
              <a:gd name="connsiteX0" fmla="*/ 522602 w 553343"/>
              <a:gd name="connsiteY0" fmla="*/ 0 h 1045213"/>
              <a:gd name="connsiteX1" fmla="*/ 491861 w 553343"/>
              <a:gd name="connsiteY1" fmla="*/ 30742 h 1045213"/>
              <a:gd name="connsiteX2" fmla="*/ 491861 w 553343"/>
              <a:gd name="connsiteY2" fmla="*/ 430382 h 1045213"/>
              <a:gd name="connsiteX3" fmla="*/ 245930 w 553343"/>
              <a:gd name="connsiteY3" fmla="*/ 676315 h 1045213"/>
              <a:gd name="connsiteX4" fmla="*/ 30741 w 553343"/>
              <a:gd name="connsiteY4" fmla="*/ 676315 h 1045213"/>
              <a:gd name="connsiteX5" fmla="*/ 0 w 553343"/>
              <a:gd name="connsiteY5" fmla="*/ 707056 h 1045213"/>
              <a:gd name="connsiteX6" fmla="*/ 30741 w 553343"/>
              <a:gd name="connsiteY6" fmla="*/ 737798 h 1045213"/>
              <a:gd name="connsiteX7" fmla="*/ 245930 w 553343"/>
              <a:gd name="connsiteY7" fmla="*/ 737798 h 1045213"/>
              <a:gd name="connsiteX8" fmla="*/ 245930 w 553343"/>
              <a:gd name="connsiteY8" fmla="*/ 983730 h 1045213"/>
              <a:gd name="connsiteX9" fmla="*/ 92224 w 553343"/>
              <a:gd name="connsiteY9" fmla="*/ 983730 h 1045213"/>
              <a:gd name="connsiteX10" fmla="*/ 92224 w 553343"/>
              <a:gd name="connsiteY10" fmla="*/ 1045214 h 1045213"/>
              <a:gd name="connsiteX11" fmla="*/ 461119 w 553343"/>
              <a:gd name="connsiteY11" fmla="*/ 1045214 h 1045213"/>
              <a:gd name="connsiteX12" fmla="*/ 461119 w 553343"/>
              <a:gd name="connsiteY12" fmla="*/ 983730 h 1045213"/>
              <a:gd name="connsiteX13" fmla="*/ 307413 w 553343"/>
              <a:gd name="connsiteY13" fmla="*/ 983730 h 1045213"/>
              <a:gd name="connsiteX14" fmla="*/ 307413 w 553343"/>
              <a:gd name="connsiteY14" fmla="*/ 731650 h 1045213"/>
              <a:gd name="connsiteX15" fmla="*/ 553343 w 553343"/>
              <a:gd name="connsiteY15" fmla="*/ 430382 h 1045213"/>
              <a:gd name="connsiteX16" fmla="*/ 553343 w 553343"/>
              <a:gd name="connsiteY16" fmla="*/ 30742 h 1045213"/>
              <a:gd name="connsiteX17" fmla="*/ 522602 w 553343"/>
              <a:gd name="connsiteY17" fmla="*/ 0 h 1045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53343" h="1045213">
                <a:moveTo>
                  <a:pt x="522602" y="0"/>
                </a:moveTo>
                <a:cubicBezTo>
                  <a:pt x="505623" y="0"/>
                  <a:pt x="491861" y="13763"/>
                  <a:pt x="491861" y="30742"/>
                </a:cubicBezTo>
                <a:lnTo>
                  <a:pt x="491861" y="430382"/>
                </a:lnTo>
                <a:cubicBezTo>
                  <a:pt x="491707" y="566143"/>
                  <a:pt x="381690" y="676161"/>
                  <a:pt x="245930" y="676315"/>
                </a:cubicBezTo>
                <a:lnTo>
                  <a:pt x="30741" y="676315"/>
                </a:lnTo>
                <a:cubicBezTo>
                  <a:pt x="13763" y="676315"/>
                  <a:pt x="0" y="690078"/>
                  <a:pt x="0" y="707056"/>
                </a:cubicBezTo>
                <a:cubicBezTo>
                  <a:pt x="0" y="724035"/>
                  <a:pt x="13763" y="737798"/>
                  <a:pt x="30741" y="737798"/>
                </a:cubicBezTo>
                <a:lnTo>
                  <a:pt x="245930" y="737798"/>
                </a:lnTo>
                <a:lnTo>
                  <a:pt x="245930" y="983730"/>
                </a:lnTo>
                <a:lnTo>
                  <a:pt x="92224" y="983730"/>
                </a:lnTo>
                <a:lnTo>
                  <a:pt x="92224" y="1045214"/>
                </a:lnTo>
                <a:lnTo>
                  <a:pt x="461119" y="1045214"/>
                </a:lnTo>
                <a:lnTo>
                  <a:pt x="461119" y="983730"/>
                </a:lnTo>
                <a:lnTo>
                  <a:pt x="307413" y="983730"/>
                </a:lnTo>
                <a:lnTo>
                  <a:pt x="307413" y="731650"/>
                </a:lnTo>
                <a:cubicBezTo>
                  <a:pt x="450452" y="702245"/>
                  <a:pt x="553171" y="576414"/>
                  <a:pt x="553343" y="430382"/>
                </a:cubicBezTo>
                <a:lnTo>
                  <a:pt x="553343" y="30742"/>
                </a:lnTo>
                <a:cubicBezTo>
                  <a:pt x="553343" y="13763"/>
                  <a:pt x="539580" y="0"/>
                  <a:pt x="522602" y="0"/>
                </a:cubicBezTo>
                <a:close/>
              </a:path>
            </a:pathLst>
          </a:custGeom>
          <a:solidFill>
            <a:srgbClr val="000000"/>
          </a:solidFill>
          <a:ln w="30659" cap="flat">
            <a:noFill/>
            <a:prstDash val="solid"/>
            <a:miter/>
          </a:ln>
        </p:spPr>
        <p:txBody>
          <a:bodyPr rtlCol="0" anchor="ctr"/>
          <a:lstStyle/>
          <a:p>
            <a:endParaRPr lang="en-US"/>
          </a:p>
        </p:txBody>
      </p:sp>
      <p:grpSp>
        <p:nvGrpSpPr>
          <p:cNvPr id="25" name="Picture Placeholder 23">
            <a:extLst>
              <a:ext uri="{FF2B5EF4-FFF2-40B4-BE49-F238E27FC236}">
                <a16:creationId xmlns:a16="http://schemas.microsoft.com/office/drawing/2014/main" id="{3D1AD559-B18A-6717-7161-E3DF8D98B064}"/>
              </a:ext>
              <a:ext uri="{C183D7F6-B498-43B3-948B-1728B52AA6E4}">
                <adec:decorative xmlns:adec="http://schemas.microsoft.com/office/drawing/2017/decorative" val="1"/>
              </a:ext>
            </a:extLst>
          </p:cNvPr>
          <p:cNvGrpSpPr/>
          <p:nvPr/>
        </p:nvGrpSpPr>
        <p:grpSpPr>
          <a:xfrm>
            <a:off x="5299109" y="3756946"/>
            <a:ext cx="1745179" cy="3174331"/>
            <a:chOff x="4926874" y="4190307"/>
            <a:chExt cx="2336337" cy="4974307"/>
          </a:xfrm>
          <a:solidFill>
            <a:srgbClr val="000000"/>
          </a:solidFill>
        </p:grpSpPr>
        <p:sp>
          <p:nvSpPr>
            <p:cNvPr id="26" name="Freeform: Shape 25">
              <a:extLst>
                <a:ext uri="{FF2B5EF4-FFF2-40B4-BE49-F238E27FC236}">
                  <a16:creationId xmlns:a16="http://schemas.microsoft.com/office/drawing/2014/main" id="{FC30E058-51CB-E38E-68B9-0E250C8441F9}"/>
                </a:ext>
              </a:extLst>
            </p:cNvPr>
            <p:cNvSpPr/>
            <p:nvPr/>
          </p:nvSpPr>
          <p:spPr>
            <a:xfrm>
              <a:off x="4926874" y="4190307"/>
              <a:ext cx="2336337" cy="2622256"/>
            </a:xfrm>
            <a:custGeom>
              <a:avLst/>
              <a:gdLst>
                <a:gd name="connsiteX0" fmla="*/ 1936701 w 2336337"/>
                <a:gd name="connsiteY0" fmla="*/ 647909 h 2622256"/>
                <a:gd name="connsiteX1" fmla="*/ 1936701 w 2336337"/>
                <a:gd name="connsiteY1" fmla="*/ 347380 h 2622256"/>
                <a:gd name="connsiteX2" fmla="*/ 1582961 w 2336337"/>
                <a:gd name="connsiteY2" fmla="*/ 347380 h 2622256"/>
                <a:gd name="connsiteX3" fmla="*/ 1168169 w 2336337"/>
                <a:gd name="connsiteY3" fmla="*/ 0 h 2622256"/>
                <a:gd name="connsiteX4" fmla="*/ 753377 w 2336337"/>
                <a:gd name="connsiteY4" fmla="*/ 347380 h 2622256"/>
                <a:gd name="connsiteX5" fmla="*/ 399637 w 2336337"/>
                <a:gd name="connsiteY5" fmla="*/ 347380 h 2622256"/>
                <a:gd name="connsiteX6" fmla="*/ 399637 w 2336337"/>
                <a:gd name="connsiteY6" fmla="*/ 647909 h 2622256"/>
                <a:gd name="connsiteX7" fmla="*/ 0 w 2336337"/>
                <a:gd name="connsiteY7" fmla="*/ 978474 h 2622256"/>
                <a:gd name="connsiteX8" fmla="*/ 0 w 2336337"/>
                <a:gd name="connsiteY8" fmla="*/ 2622257 h 2622256"/>
                <a:gd name="connsiteX9" fmla="*/ 2336338 w 2336337"/>
                <a:gd name="connsiteY9" fmla="*/ 2622257 h 2622256"/>
                <a:gd name="connsiteX10" fmla="*/ 2336338 w 2336337"/>
                <a:gd name="connsiteY10" fmla="*/ 978474 h 2622256"/>
                <a:gd name="connsiteX11" fmla="*/ 1936701 w 2336337"/>
                <a:gd name="connsiteY11" fmla="*/ 727838 h 2622256"/>
                <a:gd name="connsiteX12" fmla="*/ 2259976 w 2336337"/>
                <a:gd name="connsiteY12" fmla="*/ 995289 h 2622256"/>
                <a:gd name="connsiteX13" fmla="*/ 1936701 w 2336337"/>
                <a:gd name="connsiteY13" fmla="*/ 1318383 h 2622256"/>
                <a:gd name="connsiteX14" fmla="*/ 1168169 w 2336337"/>
                <a:gd name="connsiteY14" fmla="*/ 80082 h 2622256"/>
                <a:gd name="connsiteX15" fmla="*/ 1487202 w 2336337"/>
                <a:gd name="connsiteY15" fmla="*/ 347380 h 2622256"/>
                <a:gd name="connsiteX16" fmla="*/ 849136 w 2336337"/>
                <a:gd name="connsiteY16" fmla="*/ 347380 h 2622256"/>
                <a:gd name="connsiteX17" fmla="*/ 461119 w 2336337"/>
                <a:gd name="connsiteY17" fmla="*/ 408863 h 2622256"/>
                <a:gd name="connsiteX18" fmla="*/ 1875218 w 2336337"/>
                <a:gd name="connsiteY18" fmla="*/ 408863 h 2622256"/>
                <a:gd name="connsiteX19" fmla="*/ 1875218 w 2336337"/>
                <a:gd name="connsiteY19" fmla="*/ 1379866 h 2622256"/>
                <a:gd name="connsiteX20" fmla="*/ 1504786 w 2336337"/>
                <a:gd name="connsiteY20" fmla="*/ 1750302 h 2622256"/>
                <a:gd name="connsiteX21" fmla="*/ 831552 w 2336337"/>
                <a:gd name="connsiteY21" fmla="*/ 1750302 h 2622256"/>
                <a:gd name="connsiteX22" fmla="*/ 461119 w 2336337"/>
                <a:gd name="connsiteY22" fmla="*/ 1379866 h 2622256"/>
                <a:gd name="connsiteX23" fmla="*/ 399637 w 2336337"/>
                <a:gd name="connsiteY23" fmla="*/ 727715 h 2622256"/>
                <a:gd name="connsiteX24" fmla="*/ 399637 w 2336337"/>
                <a:gd name="connsiteY24" fmla="*/ 1318383 h 2622256"/>
                <a:gd name="connsiteX25" fmla="*/ 76361 w 2336337"/>
                <a:gd name="connsiteY25" fmla="*/ 995105 h 2622256"/>
                <a:gd name="connsiteX26" fmla="*/ 62005 w 2336337"/>
                <a:gd name="connsiteY26" fmla="*/ 1067686 h 2622256"/>
                <a:gd name="connsiteX27" fmla="*/ 786546 w 2336337"/>
                <a:gd name="connsiteY27" fmla="*/ 1792234 h 2622256"/>
                <a:gd name="connsiteX28" fmla="*/ 62005 w 2336337"/>
                <a:gd name="connsiteY28" fmla="*/ 2516782 h 2622256"/>
                <a:gd name="connsiteX29" fmla="*/ 61572 w 2336337"/>
                <a:gd name="connsiteY29" fmla="*/ 2516779 h 2622256"/>
                <a:gd name="connsiteX30" fmla="*/ 61483 w 2336337"/>
                <a:gd name="connsiteY30" fmla="*/ 2516567 h 2622256"/>
                <a:gd name="connsiteX31" fmla="*/ 61483 w 2336337"/>
                <a:gd name="connsiteY31" fmla="*/ 1067901 h 2622256"/>
                <a:gd name="connsiteX32" fmla="*/ 61793 w 2336337"/>
                <a:gd name="connsiteY32" fmla="*/ 1067597 h 2622256"/>
                <a:gd name="connsiteX33" fmla="*/ 62005 w 2336337"/>
                <a:gd name="connsiteY33" fmla="*/ 1067686 h 2622256"/>
                <a:gd name="connsiteX34" fmla="*/ 105473 w 2336337"/>
                <a:gd name="connsiteY34" fmla="*/ 2560251 h 2622256"/>
                <a:gd name="connsiteX35" fmla="*/ 832197 w 2336337"/>
                <a:gd name="connsiteY35" fmla="*/ 1833520 h 2622256"/>
                <a:gd name="connsiteX36" fmla="*/ 1155872 w 2336337"/>
                <a:gd name="connsiteY36" fmla="*/ 1688727 h 2622256"/>
                <a:gd name="connsiteX37" fmla="*/ 1494364 w 2336337"/>
                <a:gd name="connsiteY37" fmla="*/ 1823621 h 2622256"/>
                <a:gd name="connsiteX38" fmla="*/ 2230864 w 2336337"/>
                <a:gd name="connsiteY38" fmla="*/ 2560251 h 2622256"/>
                <a:gd name="connsiteX39" fmla="*/ 2230861 w 2336337"/>
                <a:gd name="connsiteY39" fmla="*/ 2560684 h 2622256"/>
                <a:gd name="connsiteX40" fmla="*/ 2230649 w 2336337"/>
                <a:gd name="connsiteY40" fmla="*/ 2560773 h 2622256"/>
                <a:gd name="connsiteX41" fmla="*/ 105689 w 2336337"/>
                <a:gd name="connsiteY41" fmla="*/ 2560773 h 2622256"/>
                <a:gd name="connsiteX42" fmla="*/ 105384 w 2336337"/>
                <a:gd name="connsiteY42" fmla="*/ 2560463 h 2622256"/>
                <a:gd name="connsiteX43" fmla="*/ 105473 w 2336337"/>
                <a:gd name="connsiteY43" fmla="*/ 2560251 h 2622256"/>
                <a:gd name="connsiteX44" fmla="*/ 2274332 w 2336337"/>
                <a:gd name="connsiteY44" fmla="*/ 2516782 h 2622256"/>
                <a:gd name="connsiteX45" fmla="*/ 1549791 w 2336337"/>
                <a:gd name="connsiteY45" fmla="*/ 1792234 h 2622256"/>
                <a:gd name="connsiteX46" fmla="*/ 2274332 w 2336337"/>
                <a:gd name="connsiteY46" fmla="*/ 1067686 h 2622256"/>
                <a:gd name="connsiteX47" fmla="*/ 2274766 w 2336337"/>
                <a:gd name="connsiteY47" fmla="*/ 1067689 h 2622256"/>
                <a:gd name="connsiteX48" fmla="*/ 2274855 w 2336337"/>
                <a:gd name="connsiteY48" fmla="*/ 1067901 h 2622256"/>
                <a:gd name="connsiteX49" fmla="*/ 2274855 w 2336337"/>
                <a:gd name="connsiteY49" fmla="*/ 2516567 h 2622256"/>
                <a:gd name="connsiteX50" fmla="*/ 2274544 w 2336337"/>
                <a:gd name="connsiteY50" fmla="*/ 2516871 h 2622256"/>
                <a:gd name="connsiteX51" fmla="*/ 2274332 w 2336337"/>
                <a:gd name="connsiteY51" fmla="*/ 2516782 h 2622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336337" h="2622256">
                  <a:moveTo>
                    <a:pt x="1936701" y="647909"/>
                  </a:moveTo>
                  <a:lnTo>
                    <a:pt x="1936701" y="347380"/>
                  </a:lnTo>
                  <a:lnTo>
                    <a:pt x="1582961" y="347380"/>
                  </a:lnTo>
                  <a:lnTo>
                    <a:pt x="1168169" y="0"/>
                  </a:lnTo>
                  <a:lnTo>
                    <a:pt x="753377" y="347380"/>
                  </a:lnTo>
                  <a:lnTo>
                    <a:pt x="399637" y="347380"/>
                  </a:lnTo>
                  <a:lnTo>
                    <a:pt x="399637" y="647909"/>
                  </a:lnTo>
                  <a:lnTo>
                    <a:pt x="0" y="978474"/>
                  </a:lnTo>
                  <a:lnTo>
                    <a:pt x="0" y="2622257"/>
                  </a:lnTo>
                  <a:lnTo>
                    <a:pt x="2336338" y="2622257"/>
                  </a:lnTo>
                  <a:lnTo>
                    <a:pt x="2336338" y="978474"/>
                  </a:lnTo>
                  <a:close/>
                  <a:moveTo>
                    <a:pt x="1936701" y="727838"/>
                  </a:moveTo>
                  <a:lnTo>
                    <a:pt x="2259976" y="995289"/>
                  </a:lnTo>
                  <a:lnTo>
                    <a:pt x="1936701" y="1318383"/>
                  </a:lnTo>
                  <a:close/>
                  <a:moveTo>
                    <a:pt x="1168169" y="80082"/>
                  </a:moveTo>
                  <a:lnTo>
                    <a:pt x="1487202" y="347380"/>
                  </a:lnTo>
                  <a:lnTo>
                    <a:pt x="849136" y="347380"/>
                  </a:lnTo>
                  <a:close/>
                  <a:moveTo>
                    <a:pt x="461119" y="408863"/>
                  </a:moveTo>
                  <a:lnTo>
                    <a:pt x="1875218" y="408863"/>
                  </a:lnTo>
                  <a:lnTo>
                    <a:pt x="1875218" y="1379866"/>
                  </a:lnTo>
                  <a:lnTo>
                    <a:pt x="1504786" y="1750302"/>
                  </a:lnTo>
                  <a:cubicBezTo>
                    <a:pt x="1310455" y="1585983"/>
                    <a:pt x="1025883" y="1585983"/>
                    <a:pt x="831552" y="1750302"/>
                  </a:cubicBezTo>
                  <a:lnTo>
                    <a:pt x="461119" y="1379866"/>
                  </a:lnTo>
                  <a:close/>
                  <a:moveTo>
                    <a:pt x="399637" y="727715"/>
                  </a:moveTo>
                  <a:lnTo>
                    <a:pt x="399637" y="1318383"/>
                  </a:lnTo>
                  <a:lnTo>
                    <a:pt x="76361" y="995105"/>
                  </a:lnTo>
                  <a:close/>
                  <a:moveTo>
                    <a:pt x="62005" y="1067686"/>
                  </a:moveTo>
                  <a:lnTo>
                    <a:pt x="786546" y="1792234"/>
                  </a:lnTo>
                  <a:lnTo>
                    <a:pt x="62005" y="2516782"/>
                  </a:lnTo>
                  <a:cubicBezTo>
                    <a:pt x="61885" y="2516902"/>
                    <a:pt x="61689" y="2516899"/>
                    <a:pt x="61572" y="2516779"/>
                  </a:cubicBezTo>
                  <a:cubicBezTo>
                    <a:pt x="61516" y="2516721"/>
                    <a:pt x="61483" y="2516647"/>
                    <a:pt x="61483" y="2516567"/>
                  </a:cubicBezTo>
                  <a:lnTo>
                    <a:pt x="61483" y="1067901"/>
                  </a:lnTo>
                  <a:cubicBezTo>
                    <a:pt x="61486" y="1067732"/>
                    <a:pt x="61624" y="1067597"/>
                    <a:pt x="61793" y="1067597"/>
                  </a:cubicBezTo>
                  <a:cubicBezTo>
                    <a:pt x="61873" y="1067600"/>
                    <a:pt x="61950" y="1067630"/>
                    <a:pt x="62005" y="1067686"/>
                  </a:cubicBezTo>
                  <a:close/>
                  <a:moveTo>
                    <a:pt x="105473" y="2560251"/>
                  </a:moveTo>
                  <a:lnTo>
                    <a:pt x="832197" y="1833520"/>
                  </a:lnTo>
                  <a:cubicBezTo>
                    <a:pt x="917627" y="1745676"/>
                    <a:pt x="1033445" y="1693867"/>
                    <a:pt x="1155872" y="1688727"/>
                  </a:cubicBezTo>
                  <a:cubicBezTo>
                    <a:pt x="1282499" y="1684964"/>
                    <a:pt x="1405033" y="1733797"/>
                    <a:pt x="1494364" y="1823621"/>
                  </a:cubicBezTo>
                  <a:lnTo>
                    <a:pt x="2230864" y="2560251"/>
                  </a:lnTo>
                  <a:cubicBezTo>
                    <a:pt x="2230984" y="2560371"/>
                    <a:pt x="2230981" y="2560567"/>
                    <a:pt x="2230861" y="2560684"/>
                  </a:cubicBezTo>
                  <a:cubicBezTo>
                    <a:pt x="2230803" y="2560740"/>
                    <a:pt x="2230729" y="2560773"/>
                    <a:pt x="2230649" y="2560773"/>
                  </a:cubicBezTo>
                  <a:lnTo>
                    <a:pt x="105689" y="2560773"/>
                  </a:lnTo>
                  <a:cubicBezTo>
                    <a:pt x="105519" y="2560770"/>
                    <a:pt x="105384" y="2560632"/>
                    <a:pt x="105384" y="2560463"/>
                  </a:cubicBezTo>
                  <a:cubicBezTo>
                    <a:pt x="105387" y="2560383"/>
                    <a:pt x="105418" y="2560306"/>
                    <a:pt x="105473" y="2560251"/>
                  </a:cubicBezTo>
                  <a:close/>
                  <a:moveTo>
                    <a:pt x="2274332" y="2516782"/>
                  </a:moveTo>
                  <a:lnTo>
                    <a:pt x="1549791" y="1792234"/>
                  </a:lnTo>
                  <a:lnTo>
                    <a:pt x="2274332" y="1067686"/>
                  </a:lnTo>
                  <a:cubicBezTo>
                    <a:pt x="2274452" y="1067566"/>
                    <a:pt x="2274649" y="1067569"/>
                    <a:pt x="2274766" y="1067689"/>
                  </a:cubicBezTo>
                  <a:cubicBezTo>
                    <a:pt x="2274821" y="1067747"/>
                    <a:pt x="2274855" y="1067821"/>
                    <a:pt x="2274855" y="1067901"/>
                  </a:cubicBezTo>
                  <a:lnTo>
                    <a:pt x="2274855" y="2516567"/>
                  </a:lnTo>
                  <a:cubicBezTo>
                    <a:pt x="2274852" y="2516736"/>
                    <a:pt x="2274714" y="2516871"/>
                    <a:pt x="2274544" y="2516871"/>
                  </a:cubicBezTo>
                  <a:cubicBezTo>
                    <a:pt x="2274464" y="2516868"/>
                    <a:pt x="2274388" y="2516838"/>
                    <a:pt x="2274332" y="2516782"/>
                  </a:cubicBezTo>
                  <a:close/>
                </a:path>
              </a:pathLst>
            </a:custGeom>
            <a:solidFill>
              <a:srgbClr val="000000"/>
            </a:solidFill>
            <a:ln w="30659"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98EDE83A-855E-47C0-D95E-479DCABB9C83}"/>
                </a:ext>
              </a:extLst>
            </p:cNvPr>
            <p:cNvSpPr/>
            <p:nvPr/>
          </p:nvSpPr>
          <p:spPr>
            <a:xfrm>
              <a:off x="5633924" y="4875844"/>
              <a:ext cx="922238" cy="61483"/>
            </a:xfrm>
            <a:custGeom>
              <a:avLst/>
              <a:gdLst>
                <a:gd name="connsiteX0" fmla="*/ 0 w 922238"/>
                <a:gd name="connsiteY0" fmla="*/ 0 h 61483"/>
                <a:gd name="connsiteX1" fmla="*/ 922238 w 922238"/>
                <a:gd name="connsiteY1" fmla="*/ 0 h 61483"/>
                <a:gd name="connsiteX2" fmla="*/ 922238 w 922238"/>
                <a:gd name="connsiteY2" fmla="*/ 61483 h 61483"/>
                <a:gd name="connsiteX3" fmla="*/ 0 w 922238"/>
                <a:gd name="connsiteY3" fmla="*/ 61483 h 61483"/>
              </a:gdLst>
              <a:ahLst/>
              <a:cxnLst>
                <a:cxn ang="0">
                  <a:pos x="connsiteX0" y="connsiteY0"/>
                </a:cxn>
                <a:cxn ang="0">
                  <a:pos x="connsiteX1" y="connsiteY1"/>
                </a:cxn>
                <a:cxn ang="0">
                  <a:pos x="connsiteX2" y="connsiteY2"/>
                </a:cxn>
                <a:cxn ang="0">
                  <a:pos x="connsiteX3" y="connsiteY3"/>
                </a:cxn>
              </a:cxnLst>
              <a:rect l="l" t="t" r="r" b="b"/>
              <a:pathLst>
                <a:path w="922238" h="61483">
                  <a:moveTo>
                    <a:pt x="0" y="0"/>
                  </a:moveTo>
                  <a:lnTo>
                    <a:pt x="922238" y="0"/>
                  </a:lnTo>
                  <a:lnTo>
                    <a:pt x="922238" y="61483"/>
                  </a:lnTo>
                  <a:lnTo>
                    <a:pt x="0" y="61483"/>
                  </a:lnTo>
                  <a:close/>
                </a:path>
              </a:pathLst>
            </a:custGeom>
            <a:solidFill>
              <a:srgbClr val="000000"/>
            </a:solidFill>
            <a:ln w="30659"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CA6B45AA-B8E4-6D75-1FEB-28E18CB3E6F2}"/>
                </a:ext>
              </a:extLst>
            </p:cNvPr>
            <p:cNvSpPr/>
            <p:nvPr/>
          </p:nvSpPr>
          <p:spPr>
            <a:xfrm>
              <a:off x="5633924" y="5060294"/>
              <a:ext cx="922238" cy="61483"/>
            </a:xfrm>
            <a:custGeom>
              <a:avLst/>
              <a:gdLst>
                <a:gd name="connsiteX0" fmla="*/ 0 w 922238"/>
                <a:gd name="connsiteY0" fmla="*/ 0 h 61483"/>
                <a:gd name="connsiteX1" fmla="*/ 922238 w 922238"/>
                <a:gd name="connsiteY1" fmla="*/ 0 h 61483"/>
                <a:gd name="connsiteX2" fmla="*/ 922238 w 922238"/>
                <a:gd name="connsiteY2" fmla="*/ 61483 h 61483"/>
                <a:gd name="connsiteX3" fmla="*/ 0 w 922238"/>
                <a:gd name="connsiteY3" fmla="*/ 61483 h 61483"/>
              </a:gdLst>
              <a:ahLst/>
              <a:cxnLst>
                <a:cxn ang="0">
                  <a:pos x="connsiteX0" y="connsiteY0"/>
                </a:cxn>
                <a:cxn ang="0">
                  <a:pos x="connsiteX1" y="connsiteY1"/>
                </a:cxn>
                <a:cxn ang="0">
                  <a:pos x="connsiteX2" y="connsiteY2"/>
                </a:cxn>
                <a:cxn ang="0">
                  <a:pos x="connsiteX3" y="connsiteY3"/>
                </a:cxn>
              </a:cxnLst>
              <a:rect l="l" t="t" r="r" b="b"/>
              <a:pathLst>
                <a:path w="922238" h="61483">
                  <a:moveTo>
                    <a:pt x="0" y="0"/>
                  </a:moveTo>
                  <a:lnTo>
                    <a:pt x="922238" y="0"/>
                  </a:lnTo>
                  <a:lnTo>
                    <a:pt x="922238" y="61483"/>
                  </a:lnTo>
                  <a:lnTo>
                    <a:pt x="0" y="61483"/>
                  </a:lnTo>
                  <a:close/>
                </a:path>
              </a:pathLst>
            </a:custGeom>
            <a:solidFill>
              <a:srgbClr val="000000"/>
            </a:solidFill>
            <a:ln w="30659"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5E54361D-C20E-E1E4-E4C1-500ABFD471E3}"/>
                </a:ext>
              </a:extLst>
            </p:cNvPr>
            <p:cNvSpPr/>
            <p:nvPr/>
          </p:nvSpPr>
          <p:spPr>
            <a:xfrm>
              <a:off x="5633924" y="5244743"/>
              <a:ext cx="922238" cy="61483"/>
            </a:xfrm>
            <a:custGeom>
              <a:avLst/>
              <a:gdLst>
                <a:gd name="connsiteX0" fmla="*/ 0 w 922238"/>
                <a:gd name="connsiteY0" fmla="*/ 0 h 61483"/>
                <a:gd name="connsiteX1" fmla="*/ 922238 w 922238"/>
                <a:gd name="connsiteY1" fmla="*/ 0 h 61483"/>
                <a:gd name="connsiteX2" fmla="*/ 922238 w 922238"/>
                <a:gd name="connsiteY2" fmla="*/ 61483 h 61483"/>
                <a:gd name="connsiteX3" fmla="*/ 0 w 922238"/>
                <a:gd name="connsiteY3" fmla="*/ 61483 h 61483"/>
              </a:gdLst>
              <a:ahLst/>
              <a:cxnLst>
                <a:cxn ang="0">
                  <a:pos x="connsiteX0" y="connsiteY0"/>
                </a:cxn>
                <a:cxn ang="0">
                  <a:pos x="connsiteX1" y="connsiteY1"/>
                </a:cxn>
                <a:cxn ang="0">
                  <a:pos x="connsiteX2" y="connsiteY2"/>
                </a:cxn>
                <a:cxn ang="0">
                  <a:pos x="connsiteX3" y="connsiteY3"/>
                </a:cxn>
              </a:cxnLst>
              <a:rect l="l" t="t" r="r" b="b"/>
              <a:pathLst>
                <a:path w="922238" h="61483">
                  <a:moveTo>
                    <a:pt x="0" y="0"/>
                  </a:moveTo>
                  <a:lnTo>
                    <a:pt x="922238" y="0"/>
                  </a:lnTo>
                  <a:lnTo>
                    <a:pt x="922238" y="61483"/>
                  </a:lnTo>
                  <a:lnTo>
                    <a:pt x="0" y="61483"/>
                  </a:lnTo>
                  <a:close/>
                </a:path>
              </a:pathLst>
            </a:custGeom>
            <a:solidFill>
              <a:srgbClr val="000000"/>
            </a:solidFill>
            <a:ln w="30659"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D1EBC237-128A-4FF3-BBEC-BE61734FD441}"/>
                </a:ext>
              </a:extLst>
            </p:cNvPr>
            <p:cNvSpPr/>
            <p:nvPr/>
          </p:nvSpPr>
          <p:spPr>
            <a:xfrm>
              <a:off x="5633924" y="5429192"/>
              <a:ext cx="922238" cy="61483"/>
            </a:xfrm>
            <a:custGeom>
              <a:avLst/>
              <a:gdLst>
                <a:gd name="connsiteX0" fmla="*/ 0 w 922238"/>
                <a:gd name="connsiteY0" fmla="*/ 0 h 61483"/>
                <a:gd name="connsiteX1" fmla="*/ 922238 w 922238"/>
                <a:gd name="connsiteY1" fmla="*/ 0 h 61483"/>
                <a:gd name="connsiteX2" fmla="*/ 922238 w 922238"/>
                <a:gd name="connsiteY2" fmla="*/ 61483 h 61483"/>
                <a:gd name="connsiteX3" fmla="*/ 0 w 922238"/>
                <a:gd name="connsiteY3" fmla="*/ 61483 h 61483"/>
              </a:gdLst>
              <a:ahLst/>
              <a:cxnLst>
                <a:cxn ang="0">
                  <a:pos x="connsiteX0" y="connsiteY0"/>
                </a:cxn>
                <a:cxn ang="0">
                  <a:pos x="connsiteX1" y="connsiteY1"/>
                </a:cxn>
                <a:cxn ang="0">
                  <a:pos x="connsiteX2" y="connsiteY2"/>
                </a:cxn>
                <a:cxn ang="0">
                  <a:pos x="connsiteX3" y="connsiteY3"/>
                </a:cxn>
              </a:cxnLst>
              <a:rect l="l" t="t" r="r" b="b"/>
              <a:pathLst>
                <a:path w="922238" h="61483">
                  <a:moveTo>
                    <a:pt x="0" y="0"/>
                  </a:moveTo>
                  <a:lnTo>
                    <a:pt x="922238" y="0"/>
                  </a:lnTo>
                  <a:lnTo>
                    <a:pt x="922238" y="61483"/>
                  </a:lnTo>
                  <a:lnTo>
                    <a:pt x="0" y="61483"/>
                  </a:lnTo>
                  <a:close/>
                </a:path>
              </a:pathLst>
            </a:custGeom>
            <a:solidFill>
              <a:srgbClr val="000000"/>
            </a:solidFill>
            <a:ln w="30659" cap="flat">
              <a:noFill/>
              <a:prstDash val="solid"/>
              <a:miter/>
            </a:ln>
          </p:spPr>
          <p:txBody>
            <a:bodyPr rtlCol="0" anchor="ctr"/>
            <a:lstStyle/>
            <a:p>
              <a:endParaRPr lang="en-US"/>
            </a:p>
          </p:txBody>
        </p:sp>
      </p:grpSp>
      <p:sp>
        <p:nvSpPr>
          <p:cNvPr id="48" name="Freeform: Shape 47">
            <a:extLst>
              <a:ext uri="{FF2B5EF4-FFF2-40B4-BE49-F238E27FC236}">
                <a16:creationId xmlns:a16="http://schemas.microsoft.com/office/drawing/2014/main" id="{1A6EA5CC-750D-B6D8-1704-5DE908EE996F}"/>
              </a:ext>
              <a:ext uri="{C183D7F6-B498-43B3-948B-1728B52AA6E4}">
                <adec:decorative xmlns:adec="http://schemas.microsoft.com/office/drawing/2017/decorative" val="1"/>
              </a:ext>
            </a:extLst>
          </p:cNvPr>
          <p:cNvSpPr/>
          <p:nvPr/>
        </p:nvSpPr>
        <p:spPr>
          <a:xfrm>
            <a:off x="8805467" y="3820575"/>
            <a:ext cx="1523522" cy="1523537"/>
          </a:xfrm>
          <a:custGeom>
            <a:avLst/>
            <a:gdLst>
              <a:gd name="connsiteX0" fmla="*/ 761761 w 1523522"/>
              <a:gd name="connsiteY0" fmla="*/ 1403259 h 1523537"/>
              <a:gd name="connsiteX1" fmla="*/ 120278 w 1523522"/>
              <a:gd name="connsiteY1" fmla="*/ 761769 h 1523537"/>
              <a:gd name="connsiteX2" fmla="*/ 761761 w 1523522"/>
              <a:gd name="connsiteY2" fmla="*/ 120279 h 1523537"/>
              <a:gd name="connsiteX3" fmla="*/ 1403245 w 1523522"/>
              <a:gd name="connsiteY3" fmla="*/ 761769 h 1523537"/>
              <a:gd name="connsiteX4" fmla="*/ 761761 w 1523522"/>
              <a:gd name="connsiteY4" fmla="*/ 1403259 h 1523537"/>
              <a:gd name="connsiteX5" fmla="*/ 761761 w 1523522"/>
              <a:gd name="connsiteY5" fmla="*/ 0 h 1523537"/>
              <a:gd name="connsiteX6" fmla="*/ 0 w 1523522"/>
              <a:gd name="connsiteY6" fmla="*/ 761769 h 1523537"/>
              <a:gd name="connsiteX7" fmla="*/ 761761 w 1523522"/>
              <a:gd name="connsiteY7" fmla="*/ 1523538 h 1523537"/>
              <a:gd name="connsiteX8" fmla="*/ 1523523 w 1523522"/>
              <a:gd name="connsiteY8" fmla="*/ 761769 h 1523537"/>
              <a:gd name="connsiteX9" fmla="*/ 761761 w 1523522"/>
              <a:gd name="connsiteY9" fmla="*/ 0 h 1523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23522" h="1523537">
                <a:moveTo>
                  <a:pt x="761761" y="1403259"/>
                </a:moveTo>
                <a:cubicBezTo>
                  <a:pt x="408946" y="1403259"/>
                  <a:pt x="120278" y="1114588"/>
                  <a:pt x="120278" y="761769"/>
                </a:cubicBezTo>
                <a:cubicBezTo>
                  <a:pt x="120278" y="408950"/>
                  <a:pt x="408946" y="120279"/>
                  <a:pt x="761761" y="120279"/>
                </a:cubicBezTo>
                <a:cubicBezTo>
                  <a:pt x="1114577" y="120279"/>
                  <a:pt x="1403245" y="408950"/>
                  <a:pt x="1403245" y="761769"/>
                </a:cubicBezTo>
                <a:cubicBezTo>
                  <a:pt x="1403245" y="1114588"/>
                  <a:pt x="1114577" y="1403259"/>
                  <a:pt x="761761" y="1403259"/>
                </a:cubicBezTo>
                <a:close/>
                <a:moveTo>
                  <a:pt x="761761" y="0"/>
                </a:moveTo>
                <a:cubicBezTo>
                  <a:pt x="340788" y="0"/>
                  <a:pt x="0" y="340791"/>
                  <a:pt x="0" y="761769"/>
                </a:cubicBezTo>
                <a:cubicBezTo>
                  <a:pt x="0" y="1182747"/>
                  <a:pt x="340788" y="1523538"/>
                  <a:pt x="761761" y="1523538"/>
                </a:cubicBezTo>
                <a:cubicBezTo>
                  <a:pt x="1182735" y="1523538"/>
                  <a:pt x="1523523" y="1182747"/>
                  <a:pt x="1523523" y="761769"/>
                </a:cubicBezTo>
                <a:cubicBezTo>
                  <a:pt x="1523523" y="340791"/>
                  <a:pt x="1182735" y="0"/>
                  <a:pt x="761761" y="0"/>
                </a:cubicBezTo>
                <a:close/>
              </a:path>
            </a:pathLst>
          </a:custGeom>
          <a:solidFill>
            <a:srgbClr val="000000"/>
          </a:solidFill>
          <a:ln w="20042"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CC2E233A-09F6-E6DD-D86D-BCC9D1FEE18B}"/>
              </a:ext>
              <a:ext uri="{C183D7F6-B498-43B3-948B-1728B52AA6E4}">
                <adec:decorative xmlns:adec="http://schemas.microsoft.com/office/drawing/2017/decorative" val="1"/>
              </a:ext>
            </a:extLst>
          </p:cNvPr>
          <p:cNvSpPr/>
          <p:nvPr/>
        </p:nvSpPr>
        <p:spPr>
          <a:xfrm>
            <a:off x="9527136" y="4181413"/>
            <a:ext cx="350811" cy="711652"/>
          </a:xfrm>
          <a:custGeom>
            <a:avLst/>
            <a:gdLst>
              <a:gd name="connsiteX0" fmla="*/ 80185 w 350811"/>
              <a:gd name="connsiteY0" fmla="*/ 0 h 711652"/>
              <a:gd name="connsiteX1" fmla="*/ 0 w 350811"/>
              <a:gd name="connsiteY1" fmla="*/ 0 h 711652"/>
              <a:gd name="connsiteX2" fmla="*/ 0 w 350811"/>
              <a:gd name="connsiteY2" fmla="*/ 400931 h 711652"/>
              <a:gd name="connsiteX3" fmla="*/ 12028 w 350811"/>
              <a:gd name="connsiteY3" fmla="*/ 428996 h 711652"/>
              <a:gd name="connsiteX4" fmla="*/ 294681 w 350811"/>
              <a:gd name="connsiteY4" fmla="*/ 711653 h 711652"/>
              <a:gd name="connsiteX5" fmla="*/ 350811 w 350811"/>
              <a:gd name="connsiteY5" fmla="*/ 655522 h 711652"/>
              <a:gd name="connsiteX6" fmla="*/ 80185 w 350811"/>
              <a:gd name="connsiteY6" fmla="*/ 384894 h 711652"/>
              <a:gd name="connsiteX7" fmla="*/ 80185 w 350811"/>
              <a:gd name="connsiteY7" fmla="*/ 0 h 711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0811" h="711652">
                <a:moveTo>
                  <a:pt x="80185" y="0"/>
                </a:moveTo>
                <a:lnTo>
                  <a:pt x="0" y="0"/>
                </a:lnTo>
                <a:lnTo>
                  <a:pt x="0" y="400931"/>
                </a:lnTo>
                <a:cubicBezTo>
                  <a:pt x="0" y="412959"/>
                  <a:pt x="4009" y="422982"/>
                  <a:pt x="12028" y="428996"/>
                </a:cubicBezTo>
                <a:lnTo>
                  <a:pt x="294681" y="711653"/>
                </a:lnTo>
                <a:lnTo>
                  <a:pt x="350811" y="655522"/>
                </a:lnTo>
                <a:lnTo>
                  <a:pt x="80185" y="384894"/>
                </a:lnTo>
                <a:lnTo>
                  <a:pt x="80185" y="0"/>
                </a:lnTo>
                <a:close/>
              </a:path>
            </a:pathLst>
          </a:custGeom>
          <a:solidFill>
            <a:srgbClr val="000000"/>
          </a:solidFill>
          <a:ln w="20042"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AB7004DB-CABC-EB26-520B-F2E1FB8B3229}"/>
              </a:ext>
              <a:ext uri="{C183D7F6-B498-43B3-948B-1728B52AA6E4}">
                <adec:decorative xmlns:adec="http://schemas.microsoft.com/office/drawing/2017/decorative" val="1"/>
              </a:ext>
            </a:extLst>
          </p:cNvPr>
          <p:cNvSpPr/>
          <p:nvPr/>
        </p:nvSpPr>
        <p:spPr>
          <a:xfrm>
            <a:off x="9527136" y="4021041"/>
            <a:ext cx="80185" cy="80186"/>
          </a:xfrm>
          <a:custGeom>
            <a:avLst/>
            <a:gdLst>
              <a:gd name="connsiteX0" fmla="*/ 80185 w 80185"/>
              <a:gd name="connsiteY0" fmla="*/ 40093 h 80186"/>
              <a:gd name="connsiteX1" fmla="*/ 40093 w 80185"/>
              <a:gd name="connsiteY1" fmla="*/ 80186 h 80186"/>
              <a:gd name="connsiteX2" fmla="*/ 0 w 80185"/>
              <a:gd name="connsiteY2" fmla="*/ 40093 h 80186"/>
              <a:gd name="connsiteX3" fmla="*/ 40093 w 80185"/>
              <a:gd name="connsiteY3" fmla="*/ 0 h 80186"/>
              <a:gd name="connsiteX4" fmla="*/ 80185 w 80185"/>
              <a:gd name="connsiteY4" fmla="*/ 40093 h 80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85" h="80186">
                <a:moveTo>
                  <a:pt x="80185" y="40093"/>
                </a:moveTo>
                <a:cubicBezTo>
                  <a:pt x="80185" y="62236"/>
                  <a:pt x="62235" y="80186"/>
                  <a:pt x="40093" y="80186"/>
                </a:cubicBezTo>
                <a:cubicBezTo>
                  <a:pt x="17950" y="80186"/>
                  <a:pt x="0" y="62236"/>
                  <a:pt x="0" y="40093"/>
                </a:cubicBezTo>
                <a:cubicBezTo>
                  <a:pt x="0" y="17950"/>
                  <a:pt x="17950" y="0"/>
                  <a:pt x="40093" y="0"/>
                </a:cubicBezTo>
                <a:cubicBezTo>
                  <a:pt x="62235" y="0"/>
                  <a:pt x="80185" y="17950"/>
                  <a:pt x="80185" y="40093"/>
                </a:cubicBezTo>
                <a:close/>
              </a:path>
            </a:pathLst>
          </a:custGeom>
          <a:solidFill>
            <a:srgbClr val="000000"/>
          </a:solidFill>
          <a:ln w="20042"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99494356-73A1-75D8-3CA1-8BAE702DE47F}"/>
              </a:ext>
              <a:ext uri="{C183D7F6-B498-43B3-948B-1728B52AA6E4}">
                <adec:decorative xmlns:adec="http://schemas.microsoft.com/office/drawing/2017/decorative" val="1"/>
              </a:ext>
            </a:extLst>
          </p:cNvPr>
          <p:cNvSpPr/>
          <p:nvPr/>
        </p:nvSpPr>
        <p:spPr>
          <a:xfrm>
            <a:off x="9527136" y="5063461"/>
            <a:ext cx="80185" cy="80186"/>
          </a:xfrm>
          <a:custGeom>
            <a:avLst/>
            <a:gdLst>
              <a:gd name="connsiteX0" fmla="*/ 80185 w 80185"/>
              <a:gd name="connsiteY0" fmla="*/ 40093 h 80186"/>
              <a:gd name="connsiteX1" fmla="*/ 40093 w 80185"/>
              <a:gd name="connsiteY1" fmla="*/ 80186 h 80186"/>
              <a:gd name="connsiteX2" fmla="*/ 0 w 80185"/>
              <a:gd name="connsiteY2" fmla="*/ 40093 h 80186"/>
              <a:gd name="connsiteX3" fmla="*/ 40093 w 80185"/>
              <a:gd name="connsiteY3" fmla="*/ 0 h 80186"/>
              <a:gd name="connsiteX4" fmla="*/ 80185 w 80185"/>
              <a:gd name="connsiteY4" fmla="*/ 40093 h 80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85" h="80186">
                <a:moveTo>
                  <a:pt x="80185" y="40093"/>
                </a:moveTo>
                <a:cubicBezTo>
                  <a:pt x="80185" y="62236"/>
                  <a:pt x="62235" y="80186"/>
                  <a:pt x="40093" y="80186"/>
                </a:cubicBezTo>
                <a:cubicBezTo>
                  <a:pt x="17950" y="80186"/>
                  <a:pt x="0" y="62236"/>
                  <a:pt x="0" y="40093"/>
                </a:cubicBezTo>
                <a:cubicBezTo>
                  <a:pt x="0" y="17950"/>
                  <a:pt x="17950" y="0"/>
                  <a:pt x="40093" y="0"/>
                </a:cubicBezTo>
                <a:cubicBezTo>
                  <a:pt x="62235" y="0"/>
                  <a:pt x="80185" y="17950"/>
                  <a:pt x="80185" y="40093"/>
                </a:cubicBezTo>
                <a:close/>
              </a:path>
            </a:pathLst>
          </a:custGeom>
          <a:solidFill>
            <a:srgbClr val="000000"/>
          </a:solidFill>
          <a:ln w="20042"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D5BEF19B-7DC4-BEFF-14C3-094941032725}"/>
              </a:ext>
              <a:ext uri="{C183D7F6-B498-43B3-948B-1728B52AA6E4}">
                <adec:decorative xmlns:adec="http://schemas.microsoft.com/office/drawing/2017/decorative" val="1"/>
              </a:ext>
            </a:extLst>
          </p:cNvPr>
          <p:cNvSpPr/>
          <p:nvPr/>
        </p:nvSpPr>
        <p:spPr>
          <a:xfrm>
            <a:off x="9005931" y="4542251"/>
            <a:ext cx="80185" cy="80186"/>
          </a:xfrm>
          <a:custGeom>
            <a:avLst/>
            <a:gdLst>
              <a:gd name="connsiteX0" fmla="*/ 80185 w 80185"/>
              <a:gd name="connsiteY0" fmla="*/ 40093 h 80186"/>
              <a:gd name="connsiteX1" fmla="*/ 40093 w 80185"/>
              <a:gd name="connsiteY1" fmla="*/ 80186 h 80186"/>
              <a:gd name="connsiteX2" fmla="*/ 0 w 80185"/>
              <a:gd name="connsiteY2" fmla="*/ 40093 h 80186"/>
              <a:gd name="connsiteX3" fmla="*/ 40093 w 80185"/>
              <a:gd name="connsiteY3" fmla="*/ 0 h 80186"/>
              <a:gd name="connsiteX4" fmla="*/ 80185 w 80185"/>
              <a:gd name="connsiteY4" fmla="*/ 40093 h 80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85" h="80186">
                <a:moveTo>
                  <a:pt x="80185" y="40093"/>
                </a:moveTo>
                <a:cubicBezTo>
                  <a:pt x="80185" y="62236"/>
                  <a:pt x="62235" y="80186"/>
                  <a:pt x="40093" y="80186"/>
                </a:cubicBezTo>
                <a:cubicBezTo>
                  <a:pt x="17950" y="80186"/>
                  <a:pt x="0" y="62236"/>
                  <a:pt x="0" y="40093"/>
                </a:cubicBezTo>
                <a:cubicBezTo>
                  <a:pt x="0" y="17950"/>
                  <a:pt x="17950" y="0"/>
                  <a:pt x="40093" y="0"/>
                </a:cubicBezTo>
                <a:cubicBezTo>
                  <a:pt x="62235" y="0"/>
                  <a:pt x="80185" y="17950"/>
                  <a:pt x="80185" y="40093"/>
                </a:cubicBezTo>
                <a:close/>
              </a:path>
            </a:pathLst>
          </a:custGeom>
          <a:solidFill>
            <a:srgbClr val="000000"/>
          </a:solidFill>
          <a:ln w="20042"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FA5FC75A-934C-4520-E248-B8F8B6F106BB}"/>
              </a:ext>
              <a:ext uri="{C183D7F6-B498-43B3-948B-1728B52AA6E4}">
                <adec:decorative xmlns:adec="http://schemas.microsoft.com/office/drawing/2017/decorative" val="1"/>
              </a:ext>
            </a:extLst>
          </p:cNvPr>
          <p:cNvSpPr/>
          <p:nvPr/>
        </p:nvSpPr>
        <p:spPr>
          <a:xfrm>
            <a:off x="10048341" y="4542251"/>
            <a:ext cx="80185" cy="80186"/>
          </a:xfrm>
          <a:custGeom>
            <a:avLst/>
            <a:gdLst>
              <a:gd name="connsiteX0" fmla="*/ 80185 w 80185"/>
              <a:gd name="connsiteY0" fmla="*/ 40093 h 80186"/>
              <a:gd name="connsiteX1" fmla="*/ 40093 w 80185"/>
              <a:gd name="connsiteY1" fmla="*/ 80186 h 80186"/>
              <a:gd name="connsiteX2" fmla="*/ 0 w 80185"/>
              <a:gd name="connsiteY2" fmla="*/ 40093 h 80186"/>
              <a:gd name="connsiteX3" fmla="*/ 40093 w 80185"/>
              <a:gd name="connsiteY3" fmla="*/ 0 h 80186"/>
              <a:gd name="connsiteX4" fmla="*/ 80185 w 80185"/>
              <a:gd name="connsiteY4" fmla="*/ 40093 h 801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185" h="80186">
                <a:moveTo>
                  <a:pt x="80185" y="40093"/>
                </a:moveTo>
                <a:cubicBezTo>
                  <a:pt x="80185" y="62236"/>
                  <a:pt x="62235" y="80186"/>
                  <a:pt x="40093" y="80186"/>
                </a:cubicBezTo>
                <a:cubicBezTo>
                  <a:pt x="17950" y="80186"/>
                  <a:pt x="0" y="62236"/>
                  <a:pt x="0" y="40093"/>
                </a:cubicBezTo>
                <a:cubicBezTo>
                  <a:pt x="0" y="17950"/>
                  <a:pt x="17950" y="0"/>
                  <a:pt x="40093" y="0"/>
                </a:cubicBezTo>
                <a:cubicBezTo>
                  <a:pt x="62235" y="0"/>
                  <a:pt x="80185" y="17950"/>
                  <a:pt x="80185" y="40093"/>
                </a:cubicBezTo>
                <a:close/>
              </a:path>
            </a:pathLst>
          </a:custGeom>
          <a:solidFill>
            <a:srgbClr val="000000"/>
          </a:solidFill>
          <a:ln w="20042" cap="flat">
            <a:noFill/>
            <a:prstDash val="solid"/>
            <a:miter/>
          </a:ln>
        </p:spPr>
        <p:txBody>
          <a:bodyPr rtlCol="0" anchor="ctr"/>
          <a:lstStyle/>
          <a:p>
            <a:endParaRPr lang="en-US"/>
          </a:p>
        </p:txBody>
      </p:sp>
      <p:sp>
        <p:nvSpPr>
          <p:cNvPr id="12" name="Slide Number Placeholder 11">
            <a:extLst>
              <a:ext uri="{FF2B5EF4-FFF2-40B4-BE49-F238E27FC236}">
                <a16:creationId xmlns:a16="http://schemas.microsoft.com/office/drawing/2014/main" id="{68293D41-FAEE-3DF7-1F5F-53EBD26CF0AD}"/>
              </a:ext>
            </a:extLst>
          </p:cNvPr>
          <p:cNvSpPr>
            <a:spLocks noGrp="1"/>
          </p:cNvSpPr>
          <p:nvPr>
            <p:ph type="sldNum" sz="quarter" idx="19"/>
          </p:nvPr>
        </p:nvSpPr>
        <p:spPr/>
        <p:txBody>
          <a:bodyPr/>
          <a:lstStyle/>
          <a:p>
            <a:fld id="{6D22F896-40B5-4ADD-8801-0D06FADFA095}" type="slidenum">
              <a:rPr lang="en-US" smtClean="0"/>
              <a:pPr/>
              <a:t>14</a:t>
            </a:fld>
            <a:endParaRPr lang="en-US" dirty="0"/>
          </a:p>
        </p:txBody>
      </p:sp>
    </p:spTree>
    <p:extLst>
      <p:ext uri="{BB962C8B-B14F-4D97-AF65-F5344CB8AC3E}">
        <p14:creationId xmlns:p14="http://schemas.microsoft.com/office/powerpoint/2010/main" val="3182440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1DCB5-3896-4F10-A1B5-23CFAEB2E279}"/>
              </a:ext>
            </a:extLst>
          </p:cNvPr>
          <p:cNvSpPr>
            <a:spLocks noGrp="1"/>
          </p:cNvSpPr>
          <p:nvPr>
            <p:ph type="title"/>
          </p:nvPr>
        </p:nvSpPr>
        <p:spPr/>
        <p:txBody>
          <a:bodyPr>
            <a:normAutofit fontScale="90000"/>
          </a:bodyPr>
          <a:lstStyle/>
          <a:p>
            <a:r>
              <a:rPr lang="en-US" dirty="0"/>
              <a:t>Federal Work-Study: Billing</a:t>
            </a:r>
          </a:p>
        </p:txBody>
      </p:sp>
      <p:sp>
        <p:nvSpPr>
          <p:cNvPr id="5" name="Text Placeholder 4">
            <a:extLst>
              <a:ext uri="{FF2B5EF4-FFF2-40B4-BE49-F238E27FC236}">
                <a16:creationId xmlns:a16="http://schemas.microsoft.com/office/drawing/2014/main" id="{4440BE48-D84F-08CC-3F95-A92F804A8B1B}"/>
              </a:ext>
            </a:extLst>
          </p:cNvPr>
          <p:cNvSpPr>
            <a:spLocks noGrp="1"/>
          </p:cNvSpPr>
          <p:nvPr>
            <p:ph type="body" sz="quarter" idx="11"/>
          </p:nvPr>
        </p:nvSpPr>
        <p:spPr/>
        <p:txBody>
          <a:bodyPr/>
          <a:lstStyle/>
          <a:p>
            <a:r>
              <a:rPr lang="en-US" dirty="0"/>
              <a:t>Billing</a:t>
            </a:r>
          </a:p>
        </p:txBody>
      </p:sp>
      <p:sp>
        <p:nvSpPr>
          <p:cNvPr id="3" name="Content Placeholder 2">
            <a:extLst>
              <a:ext uri="{FF2B5EF4-FFF2-40B4-BE49-F238E27FC236}">
                <a16:creationId xmlns:a16="http://schemas.microsoft.com/office/drawing/2014/main" id="{4022D0BA-3139-6350-1D2E-651D639F01EC}"/>
              </a:ext>
            </a:extLst>
          </p:cNvPr>
          <p:cNvSpPr>
            <a:spLocks noGrp="1"/>
          </p:cNvSpPr>
          <p:nvPr>
            <p:ph idx="12"/>
          </p:nvPr>
        </p:nvSpPr>
        <p:spPr/>
        <p:txBody>
          <a:bodyPr>
            <a:normAutofit lnSpcReduction="10000"/>
          </a:bodyPr>
          <a:lstStyle/>
          <a:p>
            <a:r>
              <a:rPr lang="en-US" dirty="0"/>
              <a:t>Off-Campus partners will be billed for their portion of their students’ earnings plus any overages, should they occur, at the end of the academic year (typically in June). </a:t>
            </a:r>
          </a:p>
          <a:p>
            <a:r>
              <a:rPr lang="en-US" dirty="0"/>
              <a:t>Award amounts are restricted to the term they were awarded. For example, if a student doesn’t use their full fall award, the excess does not carry forward to the spring. </a:t>
            </a:r>
          </a:p>
          <a:p>
            <a:r>
              <a:rPr lang="en-US" dirty="0"/>
              <a:t>Overages are limited. If a student goes over their award in the middle of a pay period, we will go ahead and pay out that entire pay period, including the overage. If the partner wants to continue to work the student after that, the student would need to flip to the partner’s payroll, the off-campus partner would pay them directly. </a:t>
            </a:r>
          </a:p>
        </p:txBody>
      </p:sp>
      <p:sp>
        <p:nvSpPr>
          <p:cNvPr id="8" name="TextBox 7">
            <a:extLst>
              <a:ext uri="{FF2B5EF4-FFF2-40B4-BE49-F238E27FC236}">
                <a16:creationId xmlns:a16="http://schemas.microsoft.com/office/drawing/2014/main" id="{4F5056E5-E33A-7F71-0AFF-280BB41A5A2C}"/>
              </a:ext>
            </a:extLst>
          </p:cNvPr>
          <p:cNvSpPr txBox="1"/>
          <p:nvPr/>
        </p:nvSpPr>
        <p:spPr>
          <a:xfrm>
            <a:off x="6309157" y="1320051"/>
            <a:ext cx="4663643" cy="461665"/>
          </a:xfrm>
          <a:prstGeom prst="rect">
            <a:avLst/>
          </a:prstGeom>
          <a:noFill/>
        </p:spPr>
        <p:txBody>
          <a:bodyPr wrap="square" rtlCol="0">
            <a:spAutoFit/>
          </a:bodyPr>
          <a:lstStyle/>
          <a:p>
            <a:pPr algn="ctr"/>
            <a:r>
              <a:rPr lang="en-US" sz="2400" b="1" dirty="0"/>
              <a:t>Billing</a:t>
            </a:r>
            <a:r>
              <a:rPr lang="en-US" sz="2400" b="1" i="1" dirty="0"/>
              <a:t> </a:t>
            </a:r>
            <a:r>
              <a:rPr lang="en-US" sz="2200" b="1" dirty="0"/>
              <a:t>Example (75/25 Split)</a:t>
            </a:r>
            <a:r>
              <a:rPr lang="en-US" sz="2400" b="1" i="1" dirty="0"/>
              <a:t>:</a:t>
            </a:r>
          </a:p>
        </p:txBody>
      </p:sp>
      <p:sp>
        <p:nvSpPr>
          <p:cNvPr id="4" name="Content Placeholder 3">
            <a:extLst>
              <a:ext uri="{FF2B5EF4-FFF2-40B4-BE49-F238E27FC236}">
                <a16:creationId xmlns:a16="http://schemas.microsoft.com/office/drawing/2014/main" id="{880ECACE-8CF7-1064-7ABD-FE5016BC3DA8}"/>
              </a:ext>
            </a:extLst>
          </p:cNvPr>
          <p:cNvSpPr>
            <a:spLocks noGrp="1"/>
          </p:cNvSpPr>
          <p:nvPr>
            <p:ph idx="13"/>
          </p:nvPr>
        </p:nvSpPr>
        <p:spPr>
          <a:xfrm>
            <a:off x="6309157" y="1889338"/>
            <a:ext cx="5425643" cy="4044324"/>
          </a:xfrm>
        </p:spPr>
        <p:txBody>
          <a:bodyPr/>
          <a:lstStyle/>
          <a:p>
            <a:r>
              <a:rPr lang="en-US" dirty="0"/>
              <a:t>Fall Award: $1,500 </a:t>
            </a:r>
          </a:p>
          <a:p>
            <a:r>
              <a:rPr lang="en-US" dirty="0"/>
              <a:t>Spring Award: $1,500 </a:t>
            </a:r>
          </a:p>
          <a:p>
            <a:r>
              <a:rPr lang="en-US" dirty="0"/>
              <a:t>Fall Earnings: $1,500 </a:t>
            </a:r>
          </a:p>
          <a:p>
            <a:r>
              <a:rPr lang="en-US" dirty="0"/>
              <a:t>Spring Earnings: $2,000 </a:t>
            </a:r>
          </a:p>
          <a:p>
            <a:pPr>
              <a:buFont typeface="Wingdings" panose="05000000000000000000" pitchFamily="2" charset="2"/>
              <a:buChar char="Ø"/>
            </a:pPr>
            <a:r>
              <a:rPr lang="en-US" b="1" dirty="0"/>
              <a:t>Award Pays</a:t>
            </a:r>
            <a:r>
              <a:rPr lang="en-US" dirty="0"/>
              <a:t>: ($1,500 x 0.75)+($1,500 x 0.75)= $2,250 </a:t>
            </a:r>
          </a:p>
          <a:p>
            <a:pPr>
              <a:buFont typeface="Wingdings" panose="05000000000000000000" pitchFamily="2" charset="2"/>
              <a:buChar char="Ø"/>
            </a:pPr>
            <a:r>
              <a:rPr lang="en-US" b="1" dirty="0"/>
              <a:t>Partner Pays</a:t>
            </a:r>
            <a:r>
              <a:rPr lang="en-US" dirty="0"/>
              <a:t>: ($1,500 x 0.25)+($1,500 x 0.25)+$500= $1,250 </a:t>
            </a:r>
          </a:p>
        </p:txBody>
      </p:sp>
      <p:sp>
        <p:nvSpPr>
          <p:cNvPr id="6" name="Slide Number Placeholder 5">
            <a:extLst>
              <a:ext uri="{FF2B5EF4-FFF2-40B4-BE49-F238E27FC236}">
                <a16:creationId xmlns:a16="http://schemas.microsoft.com/office/drawing/2014/main" id="{7A86A7CD-9E79-2F59-CBF7-8011AF544A94}"/>
              </a:ext>
            </a:extLst>
          </p:cNvPr>
          <p:cNvSpPr>
            <a:spLocks noGrp="1"/>
          </p:cNvSpPr>
          <p:nvPr>
            <p:ph type="sldNum" sz="quarter" idx="19"/>
          </p:nvPr>
        </p:nvSpPr>
        <p:spPr/>
        <p:txBody>
          <a:bodyPr/>
          <a:lstStyle/>
          <a:p>
            <a:fld id="{6D22F896-40B5-4ADD-8801-0D06FADFA095}" type="slidenum">
              <a:rPr lang="en-US" smtClean="0"/>
              <a:pPr/>
              <a:t>15</a:t>
            </a:fld>
            <a:endParaRPr lang="en-US" dirty="0"/>
          </a:p>
        </p:txBody>
      </p:sp>
    </p:spTree>
    <p:extLst>
      <p:ext uri="{BB962C8B-B14F-4D97-AF65-F5344CB8AC3E}">
        <p14:creationId xmlns:p14="http://schemas.microsoft.com/office/powerpoint/2010/main" val="42139888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84204F2-8BF4-8FD6-A37C-BBDEF35C0D02}"/>
              </a:ext>
            </a:extLst>
          </p:cNvPr>
          <p:cNvSpPr>
            <a:spLocks noGrp="1"/>
          </p:cNvSpPr>
          <p:nvPr>
            <p:ph type="title"/>
          </p:nvPr>
        </p:nvSpPr>
        <p:spPr/>
        <p:txBody>
          <a:bodyPr>
            <a:normAutofit fontScale="90000"/>
          </a:bodyPr>
          <a:lstStyle/>
          <a:p>
            <a:r>
              <a:rPr lang="en-US" dirty="0"/>
              <a:t>On-Campus Employer Tasks</a:t>
            </a:r>
          </a:p>
        </p:txBody>
      </p:sp>
      <p:sp>
        <p:nvSpPr>
          <p:cNvPr id="2" name="Text Placeholder 1">
            <a:extLst>
              <a:ext uri="{FF2B5EF4-FFF2-40B4-BE49-F238E27FC236}">
                <a16:creationId xmlns:a16="http://schemas.microsoft.com/office/drawing/2014/main" id="{182A59E2-F4CD-6EAC-243F-C15764F77CA7}"/>
              </a:ext>
            </a:extLst>
          </p:cNvPr>
          <p:cNvSpPr>
            <a:spLocks noGrp="1"/>
          </p:cNvSpPr>
          <p:nvPr>
            <p:ph type="body" sz="quarter" idx="10"/>
          </p:nvPr>
        </p:nvSpPr>
        <p:spPr/>
        <p:txBody>
          <a:bodyPr/>
          <a:lstStyle/>
          <a:p>
            <a:r>
              <a:rPr lang="en-US" dirty="0"/>
              <a:t>Verify Eligibility</a:t>
            </a:r>
          </a:p>
        </p:txBody>
      </p:sp>
      <p:sp>
        <p:nvSpPr>
          <p:cNvPr id="3" name="Text Placeholder 2">
            <a:extLst>
              <a:ext uri="{FF2B5EF4-FFF2-40B4-BE49-F238E27FC236}">
                <a16:creationId xmlns:a16="http://schemas.microsoft.com/office/drawing/2014/main" id="{75F50842-7B4D-D2E2-627E-7CAFE15E2E09}"/>
              </a:ext>
            </a:extLst>
          </p:cNvPr>
          <p:cNvSpPr>
            <a:spLocks noGrp="1"/>
          </p:cNvSpPr>
          <p:nvPr>
            <p:ph type="body" sz="quarter" idx="11"/>
          </p:nvPr>
        </p:nvSpPr>
        <p:spPr>
          <a:xfrm>
            <a:off x="1101943" y="2043222"/>
            <a:ext cx="2950589" cy="2000052"/>
          </a:xfrm>
        </p:spPr>
        <p:txBody>
          <a:bodyPr/>
          <a:lstStyle/>
          <a:p>
            <a:pPr marL="285750" indent="-285750">
              <a:buFont typeface="Arial" panose="020B0604020202020204" pitchFamily="34" charset="0"/>
              <a:buChar char="•"/>
            </a:pPr>
            <a:r>
              <a:rPr lang="en-US" sz="1400" dirty="0"/>
              <a:t>Go to Cognos and follow path: </a:t>
            </a:r>
            <a:r>
              <a:rPr lang="en-US" sz="1400" b="1" dirty="0"/>
              <a:t>Team Content &gt; Departmental Content &gt; PWL &gt; Treasurer &gt; Comptroller &gt; Federal Work Study Report - Payroll and FA Data &gt; File: Report view of Federal Work Study - Award &amp; Employment Details</a:t>
            </a:r>
          </a:p>
          <a:p>
            <a:pPr marL="285750" indent="-285750">
              <a:buFont typeface="Arial" panose="020B0604020202020204" pitchFamily="34" charset="0"/>
              <a:buChar char="•"/>
            </a:pPr>
            <a:r>
              <a:rPr lang="en-US" sz="1400" dirty="0"/>
              <a:t>Access to this report is limited to approved personnel. Work with your Business Office/Payroll Team Lead to verify FWS eligibility.</a:t>
            </a:r>
          </a:p>
          <a:p>
            <a:pPr marL="285750" indent="-285750">
              <a:buFont typeface="Arial" panose="020B0604020202020204" pitchFamily="34" charset="0"/>
              <a:buChar char="•"/>
            </a:pPr>
            <a:r>
              <a:rPr lang="en-US" sz="1400" b="1" i="1" u="sng" dirty="0"/>
              <a:t>The student’s award must be in accepted status to continue. </a:t>
            </a:r>
          </a:p>
          <a:p>
            <a:endParaRPr lang="en-US" dirty="0"/>
          </a:p>
        </p:txBody>
      </p:sp>
      <p:sp>
        <p:nvSpPr>
          <p:cNvPr id="5" name="Text Placeholder 4">
            <a:extLst>
              <a:ext uri="{FF2B5EF4-FFF2-40B4-BE49-F238E27FC236}">
                <a16:creationId xmlns:a16="http://schemas.microsoft.com/office/drawing/2014/main" id="{2B4854FD-5045-6725-9E58-B2D76E3E25BB}"/>
              </a:ext>
            </a:extLst>
          </p:cNvPr>
          <p:cNvSpPr>
            <a:spLocks noGrp="1"/>
          </p:cNvSpPr>
          <p:nvPr>
            <p:ph type="body" sz="quarter" idx="13"/>
          </p:nvPr>
        </p:nvSpPr>
        <p:spPr/>
        <p:txBody>
          <a:bodyPr/>
          <a:lstStyle/>
          <a:p>
            <a:r>
              <a:rPr lang="en-US" dirty="0"/>
              <a:t>Complete Payroll Authorization Form (PAF)</a:t>
            </a:r>
          </a:p>
          <a:p>
            <a:endParaRPr lang="en-US" dirty="0"/>
          </a:p>
        </p:txBody>
      </p:sp>
      <p:sp>
        <p:nvSpPr>
          <p:cNvPr id="6" name="Text Placeholder 5">
            <a:extLst>
              <a:ext uri="{FF2B5EF4-FFF2-40B4-BE49-F238E27FC236}">
                <a16:creationId xmlns:a16="http://schemas.microsoft.com/office/drawing/2014/main" id="{A8EABD80-BB99-3A8E-7BFC-D36E7B8EABFF}"/>
              </a:ext>
            </a:extLst>
          </p:cNvPr>
          <p:cNvSpPr>
            <a:spLocks noGrp="1"/>
          </p:cNvSpPr>
          <p:nvPr>
            <p:ph type="body" sz="quarter" idx="14"/>
          </p:nvPr>
        </p:nvSpPr>
        <p:spPr>
          <a:xfrm>
            <a:off x="4619721" y="2043222"/>
            <a:ext cx="2950589" cy="1897842"/>
          </a:xfrm>
        </p:spPr>
        <p:txBody>
          <a:bodyPr/>
          <a:lstStyle/>
          <a:p>
            <a:pPr marL="285750" indent="-285750">
              <a:buFont typeface="Arial" panose="020B0604020202020204" pitchFamily="34" charset="0"/>
              <a:buChar char="•"/>
            </a:pPr>
            <a:r>
              <a:rPr lang="en-US" dirty="0"/>
              <a:t>The FWS PAF template is housed here under </a:t>
            </a:r>
            <a:r>
              <a:rPr lang="en-US" i="1" dirty="0"/>
              <a:t>On Campus Payroll Clerk-Business Office Information</a:t>
            </a:r>
            <a:r>
              <a:rPr lang="en-US" dirty="0">
                <a:solidFill>
                  <a:schemeClr val="accent4"/>
                </a:solidFill>
              </a:rPr>
              <a:t>: </a:t>
            </a:r>
            <a:r>
              <a:rPr lang="en-US" dirty="0">
                <a:solidFill>
                  <a:schemeClr val="accent4"/>
                </a:solidFill>
                <a:hlinkClick r:id="rId2">
                  <a:extLst>
                    <a:ext uri="{A12FA001-AC4F-418D-AE19-62706E023703}">
                      <ahyp:hlinkClr xmlns:ahyp="http://schemas.microsoft.com/office/drawing/2018/hyperlinkcolor" val="tx"/>
                    </a:ext>
                  </a:extLst>
                </a:hlinkClick>
              </a:rPr>
              <a:t>https://www.purdue.edu/dfa/aid/workstudy/</a:t>
            </a:r>
            <a:endParaRPr lang="en-US" dirty="0">
              <a:solidFill>
                <a:schemeClr val="accent4"/>
              </a:solidFill>
            </a:endParaRPr>
          </a:p>
          <a:p>
            <a:pPr marL="285750" indent="-285750">
              <a:buFont typeface="Arial" panose="020B0604020202020204" pitchFamily="34" charset="0"/>
              <a:buChar char="•"/>
            </a:pPr>
            <a:r>
              <a:rPr lang="en-US" dirty="0">
                <a:solidFill>
                  <a:schemeClr val="accent4"/>
                </a:solidFill>
              </a:rPr>
              <a:t>Complete the PAF, including the job description. </a:t>
            </a:r>
          </a:p>
          <a:p>
            <a:pPr marL="285750" indent="-285750">
              <a:buFont typeface="Arial" panose="020B0604020202020204" pitchFamily="34" charset="0"/>
              <a:buChar char="•"/>
            </a:pPr>
            <a:r>
              <a:rPr lang="en-US" dirty="0"/>
              <a:t>Save the completed PAF and email </a:t>
            </a:r>
            <a:r>
              <a:rPr lang="en-US" dirty="0">
                <a:solidFill>
                  <a:schemeClr val="accent4"/>
                </a:solidFill>
              </a:rPr>
              <a:t>to </a:t>
            </a:r>
            <a:r>
              <a:rPr lang="en-US" dirty="0">
                <a:solidFill>
                  <a:schemeClr val="accent4"/>
                </a:solidFill>
                <a:hlinkClick r:id="rId3">
                  <a:extLst>
                    <a:ext uri="{A12FA001-AC4F-418D-AE19-62706E023703}">
                      <ahyp:hlinkClr xmlns:ahyp="http://schemas.microsoft.com/office/drawing/2018/hyperlinkcolor" val="tx"/>
                    </a:ext>
                  </a:extLst>
                </a:hlinkClick>
              </a:rPr>
              <a:t>workstudy@pudue.edu</a:t>
            </a:r>
            <a:r>
              <a:rPr lang="en-US" dirty="0">
                <a:solidFill>
                  <a:schemeClr val="accent4"/>
                </a:solidFill>
              </a:rPr>
              <a:t> once student is fully set-up</a:t>
            </a:r>
            <a:r>
              <a:rPr lang="en-US" dirty="0"/>
              <a:t>. </a:t>
            </a:r>
          </a:p>
          <a:p>
            <a:pPr marL="285750" indent="-285750">
              <a:buFont typeface="Arial" panose="020B0604020202020204" pitchFamily="34" charset="0"/>
              <a:buChar char="•"/>
            </a:pPr>
            <a:r>
              <a:rPr lang="en-US" i="1" dirty="0"/>
              <a:t>If a student is actively working more than one job, a PAF must be completed for each position (</a:t>
            </a:r>
            <a:r>
              <a:rPr lang="en-US" i="1" dirty="0" err="1"/>
              <a:t>perner</a:t>
            </a:r>
            <a:r>
              <a:rPr lang="en-US" i="1" dirty="0"/>
              <a:t>). </a:t>
            </a:r>
          </a:p>
        </p:txBody>
      </p:sp>
      <p:sp>
        <p:nvSpPr>
          <p:cNvPr id="8" name="Text Placeholder 7">
            <a:extLst>
              <a:ext uri="{FF2B5EF4-FFF2-40B4-BE49-F238E27FC236}">
                <a16:creationId xmlns:a16="http://schemas.microsoft.com/office/drawing/2014/main" id="{C7D300D5-A893-92BA-7545-7F21EEB221FB}"/>
              </a:ext>
            </a:extLst>
          </p:cNvPr>
          <p:cNvSpPr>
            <a:spLocks noGrp="1"/>
          </p:cNvSpPr>
          <p:nvPr>
            <p:ph type="body" sz="quarter" idx="16"/>
          </p:nvPr>
        </p:nvSpPr>
        <p:spPr/>
        <p:txBody>
          <a:bodyPr/>
          <a:lstStyle/>
          <a:p>
            <a:r>
              <a:rPr lang="en-US" dirty="0"/>
              <a:t>Enter FWS Cost Distribution</a:t>
            </a:r>
          </a:p>
          <a:p>
            <a:endParaRPr lang="en-US" dirty="0"/>
          </a:p>
        </p:txBody>
      </p:sp>
      <p:sp>
        <p:nvSpPr>
          <p:cNvPr id="9" name="Text Placeholder 8">
            <a:extLst>
              <a:ext uri="{FF2B5EF4-FFF2-40B4-BE49-F238E27FC236}">
                <a16:creationId xmlns:a16="http://schemas.microsoft.com/office/drawing/2014/main" id="{E705D1F6-A722-2F30-3DDF-39CC3903A8D2}"/>
              </a:ext>
            </a:extLst>
          </p:cNvPr>
          <p:cNvSpPr>
            <a:spLocks noGrp="1"/>
          </p:cNvSpPr>
          <p:nvPr>
            <p:ph type="body" sz="quarter" idx="17"/>
          </p:nvPr>
        </p:nvSpPr>
        <p:spPr/>
        <p:txBody>
          <a:bodyPr/>
          <a:lstStyle/>
          <a:p>
            <a:pPr eaLnBrk="1" hangingPunct="1">
              <a:lnSpc>
                <a:spcPct val="90000"/>
              </a:lnSpc>
              <a:buFont typeface="Arial" panose="020B0604020202020204" pitchFamily="34" charset="0"/>
              <a:buChar char="•"/>
            </a:pPr>
            <a:r>
              <a:rPr lang="en-US" altLang="en-US" sz="1200" dirty="0">
                <a:solidFill>
                  <a:schemeClr val="accent4"/>
                </a:solidFill>
                <a:latin typeface="Arial" pitchFamily="34" charset="0"/>
                <a:cs typeface="Arial" pitchFamily="34" charset="0"/>
              </a:rPr>
              <a:t>Payroll clerk sets up CD using T-Code “PA30” in Success Factors</a:t>
            </a:r>
          </a:p>
          <a:p>
            <a:pPr eaLnBrk="1" hangingPunct="1">
              <a:lnSpc>
                <a:spcPct val="90000"/>
              </a:lnSpc>
              <a:buFont typeface="Arial" panose="020B0604020202020204" pitchFamily="34" charset="0"/>
              <a:buChar char="•"/>
            </a:pPr>
            <a:r>
              <a:rPr lang="en-US" altLang="en-US" sz="1200" dirty="0">
                <a:solidFill>
                  <a:schemeClr val="accent4"/>
                </a:solidFill>
                <a:latin typeface="Arial" pitchFamily="34" charset="0"/>
                <a:cs typeface="Arial" pitchFamily="34" charset="0"/>
              </a:rPr>
              <a:t>Ensure that the correct start and end dates are used:</a:t>
            </a:r>
          </a:p>
          <a:p>
            <a:pPr marL="171450" indent="-171450" eaLnBrk="1" hangingPunct="1">
              <a:lnSpc>
                <a:spcPct val="90000"/>
              </a:lnSpc>
              <a:buFont typeface="Courier New" panose="02070309020205020404" pitchFamily="49" charset="0"/>
              <a:buChar char="o"/>
            </a:pPr>
            <a:r>
              <a:rPr lang="en-US" altLang="en-US" sz="1200" dirty="0">
                <a:solidFill>
                  <a:schemeClr val="accent4"/>
                </a:solidFill>
                <a:latin typeface="Arial" pitchFamily="34" charset="0"/>
                <a:cs typeface="Arial" pitchFamily="34" charset="0"/>
              </a:rPr>
              <a:t>Start Date: Student’s start date or the start date of the eligibility period, whichever is </a:t>
            </a:r>
            <a:r>
              <a:rPr lang="en-US" altLang="en-US" sz="1200" i="1" u="sng" dirty="0">
                <a:solidFill>
                  <a:schemeClr val="accent4"/>
                </a:solidFill>
                <a:latin typeface="Arial" pitchFamily="34" charset="0"/>
                <a:cs typeface="Arial" pitchFamily="34" charset="0"/>
              </a:rPr>
              <a:t>later</a:t>
            </a:r>
            <a:r>
              <a:rPr lang="en-US" altLang="en-US" sz="1200" dirty="0">
                <a:solidFill>
                  <a:schemeClr val="accent4"/>
                </a:solidFill>
                <a:latin typeface="Arial" pitchFamily="34" charset="0"/>
                <a:cs typeface="Arial" pitchFamily="34" charset="0"/>
              </a:rPr>
              <a:t>. </a:t>
            </a:r>
          </a:p>
          <a:p>
            <a:pPr marL="171450" indent="-171450" eaLnBrk="1" hangingPunct="1">
              <a:lnSpc>
                <a:spcPct val="90000"/>
              </a:lnSpc>
              <a:buFont typeface="Courier New" panose="02070309020205020404" pitchFamily="49" charset="0"/>
              <a:buChar char="o"/>
            </a:pPr>
            <a:r>
              <a:rPr lang="en-US" altLang="en-US" sz="1200" dirty="0">
                <a:solidFill>
                  <a:schemeClr val="accent4"/>
                </a:solidFill>
                <a:latin typeface="Arial" pitchFamily="34" charset="0"/>
                <a:cs typeface="Arial" pitchFamily="34" charset="0"/>
              </a:rPr>
              <a:t>End Date: End date of the eligibility period. </a:t>
            </a:r>
          </a:p>
          <a:p>
            <a:pPr marL="171450" indent="-171450" eaLnBrk="1" hangingPunct="1">
              <a:lnSpc>
                <a:spcPct val="90000"/>
              </a:lnSpc>
              <a:buFont typeface="Arial" panose="020B0604020202020204" pitchFamily="34" charset="0"/>
              <a:buChar char="•"/>
            </a:pPr>
            <a:r>
              <a:rPr lang="en-US" altLang="en-US" sz="1200" dirty="0">
                <a:solidFill>
                  <a:schemeClr val="accent4"/>
                </a:solidFill>
                <a:latin typeface="Arial" pitchFamily="34" charset="0"/>
                <a:cs typeface="Arial" pitchFamily="34" charset="0"/>
              </a:rPr>
              <a:t>Ensure the correct FWS IO and split is utilized. </a:t>
            </a:r>
          </a:p>
          <a:p>
            <a:pPr marL="171450" indent="-171450" eaLnBrk="1" hangingPunct="1">
              <a:lnSpc>
                <a:spcPct val="90000"/>
              </a:lnSpc>
              <a:buFont typeface="Courier New" panose="02070309020205020404" pitchFamily="49" charset="0"/>
              <a:buChar char="o"/>
            </a:pPr>
            <a:r>
              <a:rPr lang="en-US" altLang="en-US" sz="1200" dirty="0">
                <a:solidFill>
                  <a:schemeClr val="accent4"/>
                </a:solidFill>
                <a:latin typeface="Arial" pitchFamily="34" charset="0"/>
                <a:cs typeface="Arial" pitchFamily="34" charset="0"/>
              </a:rPr>
              <a:t>Unless otherwise communicated, for on-campus jobs, it will always be 75/25 split on the regular FWS IO (7400000751). </a:t>
            </a:r>
          </a:p>
          <a:p>
            <a:endParaRPr lang="en-US" altLang="en-US" sz="1200" dirty="0">
              <a:solidFill>
                <a:schemeClr val="accent4"/>
              </a:solidFill>
              <a:latin typeface="Arial" pitchFamily="34" charset="0"/>
              <a:cs typeface="Arial" pitchFamily="34" charset="0"/>
            </a:endParaRPr>
          </a:p>
        </p:txBody>
      </p:sp>
      <p:sp>
        <p:nvSpPr>
          <p:cNvPr id="12" name="Slide Number Placeholder 11">
            <a:extLst>
              <a:ext uri="{FF2B5EF4-FFF2-40B4-BE49-F238E27FC236}">
                <a16:creationId xmlns:a16="http://schemas.microsoft.com/office/drawing/2014/main" id="{12BF522D-7FB8-9B5C-64B9-06F27058F2EC}"/>
              </a:ext>
            </a:extLst>
          </p:cNvPr>
          <p:cNvSpPr>
            <a:spLocks noGrp="1"/>
          </p:cNvSpPr>
          <p:nvPr>
            <p:ph type="sldNum" sz="quarter" idx="19"/>
          </p:nvPr>
        </p:nvSpPr>
        <p:spPr/>
        <p:txBody>
          <a:bodyPr/>
          <a:lstStyle/>
          <a:p>
            <a:fld id="{6D22F896-40B5-4ADD-8801-0D06FADFA095}" type="slidenum">
              <a:rPr lang="en-US" smtClean="0"/>
              <a:pPr/>
              <a:t>16</a:t>
            </a:fld>
            <a:endParaRPr lang="en-US" dirty="0"/>
          </a:p>
        </p:txBody>
      </p:sp>
    </p:spTree>
    <p:extLst>
      <p:ext uri="{BB962C8B-B14F-4D97-AF65-F5344CB8AC3E}">
        <p14:creationId xmlns:p14="http://schemas.microsoft.com/office/powerpoint/2010/main" val="2707879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a:extLst>
              <a:ext uri="{FF2B5EF4-FFF2-40B4-BE49-F238E27FC236}">
                <a16:creationId xmlns:a16="http://schemas.microsoft.com/office/drawing/2014/main" id="{3502AD80-EB3D-9F41-C78F-4A3641D60B70}"/>
              </a:ext>
            </a:extLst>
          </p:cNvPr>
          <p:cNvSpPr>
            <a:spLocks noGrp="1"/>
          </p:cNvSpPr>
          <p:nvPr>
            <p:ph type="title"/>
          </p:nvPr>
        </p:nvSpPr>
        <p:spPr/>
        <p:txBody>
          <a:bodyPr/>
          <a:lstStyle/>
          <a:p>
            <a:r>
              <a:rPr lang="en-US" dirty="0"/>
              <a:t>2026-2027 FWS Eligibility Dates</a:t>
            </a:r>
          </a:p>
        </p:txBody>
      </p:sp>
      <p:sp>
        <p:nvSpPr>
          <p:cNvPr id="32" name="Text Placeholder 31">
            <a:extLst>
              <a:ext uri="{FF2B5EF4-FFF2-40B4-BE49-F238E27FC236}">
                <a16:creationId xmlns:a16="http://schemas.microsoft.com/office/drawing/2014/main" id="{46290B3B-8F24-1025-1FAD-07CFA2CBC806}"/>
              </a:ext>
            </a:extLst>
          </p:cNvPr>
          <p:cNvSpPr>
            <a:spLocks noGrp="1"/>
          </p:cNvSpPr>
          <p:nvPr>
            <p:ph type="body" sz="half" idx="2"/>
          </p:nvPr>
        </p:nvSpPr>
        <p:spPr>
          <a:xfrm>
            <a:off x="446313" y="1759226"/>
            <a:ext cx="5261467" cy="4086088"/>
          </a:xfrm>
        </p:spPr>
        <p:txBody>
          <a:bodyPr/>
          <a:lstStyle/>
          <a:p>
            <a:pPr marL="285750" indent="-285750">
              <a:buFont typeface="Arial" panose="020B0604020202020204" pitchFamily="34" charset="0"/>
              <a:buChar char="•"/>
            </a:pPr>
            <a:endParaRPr lang="en-US" b="1" u="sng" dirty="0"/>
          </a:p>
          <a:p>
            <a:pPr marL="285750" indent="-285750">
              <a:buFont typeface="Arial" panose="020B0604020202020204" pitchFamily="34" charset="0"/>
              <a:buChar char="•"/>
            </a:pPr>
            <a:endParaRPr lang="en-US" b="1" u="sng" dirty="0"/>
          </a:p>
          <a:p>
            <a:pPr marL="285750" indent="-285750">
              <a:buFont typeface="Arial" panose="020B0604020202020204" pitchFamily="34" charset="0"/>
              <a:buChar char="•"/>
            </a:pPr>
            <a:r>
              <a:rPr lang="en-US" b="1" u="sng" dirty="0"/>
              <a:t>Academic Year: </a:t>
            </a:r>
            <a:r>
              <a:rPr lang="en-US" dirty="0"/>
              <a:t>August 24, 2026 – May 16, 2027 </a:t>
            </a:r>
          </a:p>
          <a:p>
            <a:pPr marL="285750" indent="-285750">
              <a:buFont typeface="Arial" panose="020B0604020202020204" pitchFamily="34" charset="0"/>
              <a:buChar char="•"/>
            </a:pPr>
            <a:r>
              <a:rPr lang="en-US" b="1" u="sng" dirty="0"/>
              <a:t>Fall Only: </a:t>
            </a:r>
            <a:r>
              <a:rPr lang="en-US" dirty="0"/>
              <a:t>August 24, 2026 – December 27, 2026</a:t>
            </a:r>
          </a:p>
          <a:p>
            <a:pPr marL="285750" indent="-285750">
              <a:buFont typeface="Arial" panose="020B0604020202020204" pitchFamily="34" charset="0"/>
              <a:buChar char="•"/>
            </a:pPr>
            <a:r>
              <a:rPr lang="en-US" b="1" u="sng" dirty="0"/>
              <a:t>Spring Only: </a:t>
            </a:r>
            <a:r>
              <a:rPr lang="en-US" dirty="0"/>
              <a:t>December 28, 2026 – May 16, 2027</a:t>
            </a:r>
          </a:p>
          <a:p>
            <a:pPr marL="285750" indent="-285750">
              <a:buFont typeface="Arial" panose="020B0604020202020204" pitchFamily="34" charset="0"/>
              <a:buChar char="•"/>
            </a:pPr>
            <a:r>
              <a:rPr lang="en-US" dirty="0"/>
              <a:t>These dates can be found on the Payroll Authorization Form (PAF) template as well. </a:t>
            </a:r>
          </a:p>
        </p:txBody>
      </p:sp>
      <p:sp>
        <p:nvSpPr>
          <p:cNvPr id="10" name="Slide Number Placeholder 9">
            <a:extLst>
              <a:ext uri="{FF2B5EF4-FFF2-40B4-BE49-F238E27FC236}">
                <a16:creationId xmlns:a16="http://schemas.microsoft.com/office/drawing/2014/main" id="{C15EFFBF-8E33-739E-7BFA-E310A362CE87}"/>
              </a:ext>
            </a:extLst>
          </p:cNvPr>
          <p:cNvSpPr>
            <a:spLocks noGrp="1"/>
          </p:cNvSpPr>
          <p:nvPr>
            <p:ph type="sldNum" sz="quarter" idx="19"/>
          </p:nvPr>
        </p:nvSpPr>
        <p:spPr/>
        <p:txBody>
          <a:bodyPr/>
          <a:lstStyle/>
          <a:p>
            <a:fld id="{6D22F896-40B5-4ADD-8801-0D06FADFA095}" type="slidenum">
              <a:rPr lang="en-US" smtClean="0"/>
              <a:pPr/>
              <a:t>17</a:t>
            </a:fld>
            <a:endParaRPr lang="en-US" dirty="0"/>
          </a:p>
        </p:txBody>
      </p:sp>
      <p:pic>
        <p:nvPicPr>
          <p:cNvPr id="3" name="Picture 2" descr="Screen capture of the award year marked as 2026-2027, the period of eligibility with the drop down expanded and an indicated entry of: AY: 08/24/2026-05/16/2027 ">
            <a:extLst>
              <a:ext uri="{FF2B5EF4-FFF2-40B4-BE49-F238E27FC236}">
                <a16:creationId xmlns:a16="http://schemas.microsoft.com/office/drawing/2014/main" id="{E0DEE055-0752-D6BB-7914-CC4C17F124E4}"/>
              </a:ext>
            </a:extLst>
          </p:cNvPr>
          <p:cNvPicPr>
            <a:picLocks noChangeAspect="1"/>
          </p:cNvPicPr>
          <p:nvPr/>
        </p:nvPicPr>
        <p:blipFill>
          <a:blip r:embed="rId2"/>
          <a:stretch>
            <a:fillRect/>
          </a:stretch>
        </p:blipFill>
        <p:spPr>
          <a:xfrm>
            <a:off x="6759062" y="2718197"/>
            <a:ext cx="4528502" cy="1421606"/>
          </a:xfrm>
          <a:prstGeom prst="rect">
            <a:avLst/>
          </a:prstGeom>
        </p:spPr>
      </p:pic>
    </p:spTree>
    <p:extLst>
      <p:ext uri="{BB962C8B-B14F-4D97-AF65-F5344CB8AC3E}">
        <p14:creationId xmlns:p14="http://schemas.microsoft.com/office/powerpoint/2010/main" val="2885070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A62A1-800D-C86E-62FB-D13BE8E83760}"/>
              </a:ext>
            </a:extLst>
          </p:cNvPr>
          <p:cNvSpPr>
            <a:spLocks noGrp="1"/>
          </p:cNvSpPr>
          <p:nvPr>
            <p:ph type="title"/>
          </p:nvPr>
        </p:nvSpPr>
        <p:spPr/>
        <p:txBody>
          <a:bodyPr>
            <a:normAutofit fontScale="90000"/>
          </a:bodyPr>
          <a:lstStyle/>
          <a:p>
            <a:r>
              <a:rPr lang="en-US" dirty="0"/>
              <a:t>2026-2027 PWL Federal Work-Study IOs</a:t>
            </a:r>
          </a:p>
        </p:txBody>
      </p:sp>
      <p:sp>
        <p:nvSpPr>
          <p:cNvPr id="13" name="Text Placeholder 12">
            <a:extLst>
              <a:ext uri="{FF2B5EF4-FFF2-40B4-BE49-F238E27FC236}">
                <a16:creationId xmlns:a16="http://schemas.microsoft.com/office/drawing/2014/main" id="{95883055-8E09-8D08-26DB-56C271CF490C}"/>
              </a:ext>
            </a:extLst>
          </p:cNvPr>
          <p:cNvSpPr>
            <a:spLocks noGrp="1"/>
          </p:cNvSpPr>
          <p:nvPr>
            <p:ph type="body" sz="quarter" idx="15"/>
          </p:nvPr>
        </p:nvSpPr>
        <p:spPr/>
        <p:txBody>
          <a:bodyPr/>
          <a:lstStyle/>
          <a:p>
            <a:r>
              <a:rPr lang="en-US" dirty="0"/>
              <a:t>For on-campus jobs, you will use the regular FWS IO unless directed otherwise </a:t>
            </a:r>
          </a:p>
        </p:txBody>
      </p:sp>
      <p:sp>
        <p:nvSpPr>
          <p:cNvPr id="3" name="Text Placeholder 2">
            <a:extLst>
              <a:ext uri="{FF2B5EF4-FFF2-40B4-BE49-F238E27FC236}">
                <a16:creationId xmlns:a16="http://schemas.microsoft.com/office/drawing/2014/main" id="{A7789385-5988-7593-3401-BA25C87CD52D}"/>
              </a:ext>
            </a:extLst>
          </p:cNvPr>
          <p:cNvSpPr>
            <a:spLocks noGrp="1"/>
          </p:cNvSpPr>
          <p:nvPr>
            <p:ph type="body" sz="quarter" idx="10"/>
          </p:nvPr>
        </p:nvSpPr>
        <p:spPr/>
        <p:txBody>
          <a:bodyPr/>
          <a:lstStyle/>
          <a:p>
            <a:r>
              <a:rPr lang="en-US" dirty="0"/>
              <a:t>FWS Regular</a:t>
            </a:r>
          </a:p>
        </p:txBody>
      </p:sp>
      <p:sp>
        <p:nvSpPr>
          <p:cNvPr id="8" name="Text Placeholder 7">
            <a:extLst>
              <a:ext uri="{FF2B5EF4-FFF2-40B4-BE49-F238E27FC236}">
                <a16:creationId xmlns:a16="http://schemas.microsoft.com/office/drawing/2014/main" id="{969CF01A-9BEC-9C5A-C314-2B1936C796CB}"/>
              </a:ext>
            </a:extLst>
          </p:cNvPr>
          <p:cNvSpPr>
            <a:spLocks noGrp="1"/>
          </p:cNvSpPr>
          <p:nvPr>
            <p:ph type="body" sz="half" idx="2"/>
          </p:nvPr>
        </p:nvSpPr>
        <p:spPr/>
        <p:txBody>
          <a:bodyPr/>
          <a:lstStyle/>
          <a:p>
            <a:r>
              <a:rPr lang="en-US" sz="2000" b="1" dirty="0"/>
              <a:t>7400000751</a:t>
            </a:r>
          </a:p>
          <a:p>
            <a:pPr marL="342900" indent="-342900">
              <a:buFont typeface="Arial" panose="020B0604020202020204" pitchFamily="34" charset="0"/>
              <a:buChar char="•"/>
            </a:pPr>
            <a:r>
              <a:rPr lang="en-US" sz="1800" dirty="0"/>
              <a:t>75/25 split</a:t>
            </a:r>
          </a:p>
        </p:txBody>
      </p:sp>
      <p:sp>
        <p:nvSpPr>
          <p:cNvPr id="4" name="Text Placeholder 3">
            <a:extLst>
              <a:ext uri="{FF2B5EF4-FFF2-40B4-BE49-F238E27FC236}">
                <a16:creationId xmlns:a16="http://schemas.microsoft.com/office/drawing/2014/main" id="{D95CF18C-1B58-293B-54F2-3856FFA5EA35}"/>
              </a:ext>
            </a:extLst>
          </p:cNvPr>
          <p:cNvSpPr>
            <a:spLocks noGrp="1"/>
          </p:cNvSpPr>
          <p:nvPr>
            <p:ph type="body" sz="quarter" idx="28"/>
          </p:nvPr>
        </p:nvSpPr>
        <p:spPr/>
        <p:txBody>
          <a:bodyPr/>
          <a:lstStyle/>
          <a:p>
            <a:r>
              <a:rPr lang="en-US" dirty="0"/>
              <a:t>FWS Community Service</a:t>
            </a:r>
          </a:p>
        </p:txBody>
      </p:sp>
      <p:sp>
        <p:nvSpPr>
          <p:cNvPr id="9" name="Text Placeholder 8">
            <a:extLst>
              <a:ext uri="{FF2B5EF4-FFF2-40B4-BE49-F238E27FC236}">
                <a16:creationId xmlns:a16="http://schemas.microsoft.com/office/drawing/2014/main" id="{5F884231-73F5-70E6-D198-6D247DAB0E07}"/>
              </a:ext>
            </a:extLst>
          </p:cNvPr>
          <p:cNvSpPr>
            <a:spLocks noGrp="1"/>
          </p:cNvSpPr>
          <p:nvPr>
            <p:ph type="body" sz="half" idx="32"/>
          </p:nvPr>
        </p:nvSpPr>
        <p:spPr/>
        <p:txBody>
          <a:bodyPr>
            <a:normAutofit/>
          </a:bodyPr>
          <a:lstStyle/>
          <a:p>
            <a:r>
              <a:rPr lang="en-US" sz="2000" b="1" dirty="0"/>
              <a:t>7400000754</a:t>
            </a:r>
          </a:p>
          <a:p>
            <a:pPr marL="342900" indent="-342900">
              <a:buFont typeface="Arial" panose="020B0604020202020204" pitchFamily="34" charset="0"/>
              <a:buChar char="•"/>
            </a:pPr>
            <a:r>
              <a:rPr lang="en-US" sz="1800" dirty="0"/>
              <a:t>75/25 split</a:t>
            </a:r>
          </a:p>
        </p:txBody>
      </p:sp>
      <p:sp>
        <p:nvSpPr>
          <p:cNvPr id="5" name="Text Placeholder 4">
            <a:extLst>
              <a:ext uri="{FF2B5EF4-FFF2-40B4-BE49-F238E27FC236}">
                <a16:creationId xmlns:a16="http://schemas.microsoft.com/office/drawing/2014/main" id="{942ED986-B83A-4F3E-0674-84B10F45925C}"/>
              </a:ext>
            </a:extLst>
          </p:cNvPr>
          <p:cNvSpPr>
            <a:spLocks noGrp="1"/>
          </p:cNvSpPr>
          <p:nvPr>
            <p:ph type="body" sz="quarter" idx="29"/>
          </p:nvPr>
        </p:nvSpPr>
        <p:spPr/>
        <p:txBody>
          <a:bodyPr/>
          <a:lstStyle/>
          <a:p>
            <a:r>
              <a:rPr lang="en-US" dirty="0"/>
              <a:t>FWS Math Tutor</a:t>
            </a:r>
          </a:p>
        </p:txBody>
      </p:sp>
      <p:sp>
        <p:nvSpPr>
          <p:cNvPr id="10" name="Text Placeholder 9">
            <a:extLst>
              <a:ext uri="{FF2B5EF4-FFF2-40B4-BE49-F238E27FC236}">
                <a16:creationId xmlns:a16="http://schemas.microsoft.com/office/drawing/2014/main" id="{5D227BD6-66EB-788A-0A19-748BC764AF7B}"/>
              </a:ext>
            </a:extLst>
          </p:cNvPr>
          <p:cNvSpPr>
            <a:spLocks noGrp="1"/>
          </p:cNvSpPr>
          <p:nvPr>
            <p:ph type="body" sz="half" idx="33"/>
          </p:nvPr>
        </p:nvSpPr>
        <p:spPr/>
        <p:txBody>
          <a:bodyPr>
            <a:normAutofit/>
          </a:bodyPr>
          <a:lstStyle/>
          <a:p>
            <a:r>
              <a:rPr lang="en-US" sz="2000" b="1" dirty="0"/>
              <a:t>7400000753</a:t>
            </a:r>
          </a:p>
          <a:p>
            <a:pPr marL="342900" indent="-342900">
              <a:buFont typeface="Arial" panose="020B0604020202020204" pitchFamily="34" charset="0"/>
              <a:buChar char="•"/>
            </a:pPr>
            <a:r>
              <a:rPr lang="en-US" sz="1800" dirty="0"/>
              <a:t>If tutoring K-6, eligible for 100% coverage. </a:t>
            </a:r>
          </a:p>
        </p:txBody>
      </p:sp>
      <p:sp>
        <p:nvSpPr>
          <p:cNvPr id="6" name="Text Placeholder 5">
            <a:extLst>
              <a:ext uri="{FF2B5EF4-FFF2-40B4-BE49-F238E27FC236}">
                <a16:creationId xmlns:a16="http://schemas.microsoft.com/office/drawing/2014/main" id="{41383D55-B192-9540-4117-9A0943CCB1CE}"/>
              </a:ext>
            </a:extLst>
          </p:cNvPr>
          <p:cNvSpPr>
            <a:spLocks noGrp="1"/>
          </p:cNvSpPr>
          <p:nvPr>
            <p:ph type="body" sz="quarter" idx="30"/>
          </p:nvPr>
        </p:nvSpPr>
        <p:spPr/>
        <p:txBody>
          <a:bodyPr/>
          <a:lstStyle/>
          <a:p>
            <a:r>
              <a:rPr lang="en-US" dirty="0"/>
              <a:t>FWS Reading Tutor</a:t>
            </a:r>
          </a:p>
        </p:txBody>
      </p:sp>
      <p:sp>
        <p:nvSpPr>
          <p:cNvPr id="11" name="Text Placeholder 10">
            <a:extLst>
              <a:ext uri="{FF2B5EF4-FFF2-40B4-BE49-F238E27FC236}">
                <a16:creationId xmlns:a16="http://schemas.microsoft.com/office/drawing/2014/main" id="{3C694293-208B-7642-584A-7270336981CA}"/>
              </a:ext>
            </a:extLst>
          </p:cNvPr>
          <p:cNvSpPr>
            <a:spLocks noGrp="1"/>
          </p:cNvSpPr>
          <p:nvPr>
            <p:ph type="body" sz="half" idx="34"/>
          </p:nvPr>
        </p:nvSpPr>
        <p:spPr/>
        <p:txBody>
          <a:bodyPr>
            <a:normAutofit/>
          </a:bodyPr>
          <a:lstStyle/>
          <a:p>
            <a:r>
              <a:rPr lang="en-US" sz="2000" b="1" dirty="0"/>
              <a:t>7400000752</a:t>
            </a:r>
          </a:p>
          <a:p>
            <a:pPr marL="342900" indent="-342900">
              <a:buFont typeface="Arial" panose="020B0604020202020204" pitchFamily="34" charset="0"/>
              <a:buChar char="•"/>
            </a:pPr>
            <a:r>
              <a:rPr lang="en-US" sz="1800" dirty="0"/>
              <a:t>If tutoring K-6, eligible for 100% coverage. </a:t>
            </a:r>
          </a:p>
          <a:p>
            <a:endParaRPr lang="en-US" sz="2000" dirty="0"/>
          </a:p>
        </p:txBody>
      </p:sp>
      <p:sp>
        <p:nvSpPr>
          <p:cNvPr id="7" name="Text Placeholder 6">
            <a:extLst>
              <a:ext uri="{FF2B5EF4-FFF2-40B4-BE49-F238E27FC236}">
                <a16:creationId xmlns:a16="http://schemas.microsoft.com/office/drawing/2014/main" id="{BCD792DE-1E98-8552-8D18-BD616CE6F3A3}"/>
              </a:ext>
            </a:extLst>
          </p:cNvPr>
          <p:cNvSpPr>
            <a:spLocks noGrp="1"/>
          </p:cNvSpPr>
          <p:nvPr>
            <p:ph type="body" sz="quarter" idx="31"/>
          </p:nvPr>
        </p:nvSpPr>
        <p:spPr/>
        <p:txBody>
          <a:bodyPr/>
          <a:lstStyle/>
          <a:p>
            <a:r>
              <a:rPr lang="en-US" dirty="0"/>
              <a:t>FWS Off-Campus</a:t>
            </a:r>
          </a:p>
        </p:txBody>
      </p:sp>
      <p:sp>
        <p:nvSpPr>
          <p:cNvPr id="12" name="Text Placeholder 11">
            <a:extLst>
              <a:ext uri="{FF2B5EF4-FFF2-40B4-BE49-F238E27FC236}">
                <a16:creationId xmlns:a16="http://schemas.microsoft.com/office/drawing/2014/main" id="{423452E2-FB9C-4992-FDB6-455CAC38640F}"/>
              </a:ext>
            </a:extLst>
          </p:cNvPr>
          <p:cNvSpPr>
            <a:spLocks noGrp="1"/>
          </p:cNvSpPr>
          <p:nvPr>
            <p:ph type="body" sz="half" idx="35"/>
          </p:nvPr>
        </p:nvSpPr>
        <p:spPr/>
        <p:txBody>
          <a:bodyPr>
            <a:normAutofit/>
          </a:bodyPr>
          <a:lstStyle/>
          <a:p>
            <a:r>
              <a:rPr lang="en-US" sz="1900" b="1" dirty="0"/>
              <a:t>4200002591</a:t>
            </a:r>
          </a:p>
          <a:p>
            <a:pPr marL="342900" indent="-342900">
              <a:buFont typeface="Arial" panose="020B0604020202020204" pitchFamily="34" charset="0"/>
              <a:buChar char="•"/>
            </a:pPr>
            <a:r>
              <a:rPr lang="en-US" sz="1800" dirty="0"/>
              <a:t>Used for off-campus partners </a:t>
            </a:r>
            <a:r>
              <a:rPr lang="en-US" sz="1800" b="1" i="1" u="sng" dirty="0"/>
              <a:t>ONLY</a:t>
            </a:r>
            <a:r>
              <a:rPr lang="en-US" sz="1800" dirty="0"/>
              <a:t>. </a:t>
            </a:r>
          </a:p>
        </p:txBody>
      </p:sp>
      <p:sp>
        <p:nvSpPr>
          <p:cNvPr id="14" name="Slide Number Placeholder 13">
            <a:extLst>
              <a:ext uri="{FF2B5EF4-FFF2-40B4-BE49-F238E27FC236}">
                <a16:creationId xmlns:a16="http://schemas.microsoft.com/office/drawing/2014/main" id="{EFE5A04F-E957-591A-D191-329643E76A7D}"/>
              </a:ext>
            </a:extLst>
          </p:cNvPr>
          <p:cNvSpPr>
            <a:spLocks noGrp="1"/>
          </p:cNvSpPr>
          <p:nvPr>
            <p:ph type="sldNum" sz="quarter" idx="19"/>
          </p:nvPr>
        </p:nvSpPr>
        <p:spPr/>
        <p:txBody>
          <a:bodyPr/>
          <a:lstStyle/>
          <a:p>
            <a:fld id="{6D22F896-40B5-4ADD-8801-0D06FADFA095}" type="slidenum">
              <a:rPr lang="en-US" smtClean="0"/>
              <a:pPr/>
              <a:t>18</a:t>
            </a:fld>
            <a:endParaRPr lang="en-US" dirty="0"/>
          </a:p>
        </p:txBody>
      </p:sp>
    </p:spTree>
    <p:extLst>
      <p:ext uri="{BB962C8B-B14F-4D97-AF65-F5344CB8AC3E}">
        <p14:creationId xmlns:p14="http://schemas.microsoft.com/office/powerpoint/2010/main" val="825971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FACB6C82-C486-4AE3-963B-5EF7E8D88837}"/>
              </a:ext>
            </a:extLst>
          </p:cNvPr>
          <p:cNvSpPr>
            <a:spLocks noGrp="1"/>
          </p:cNvSpPr>
          <p:nvPr>
            <p:ph type="title"/>
          </p:nvPr>
        </p:nvSpPr>
        <p:spPr/>
        <p:txBody>
          <a:bodyPr>
            <a:normAutofit fontScale="90000"/>
          </a:bodyPr>
          <a:lstStyle/>
          <a:p>
            <a:r>
              <a:rPr lang="en-US" dirty="0"/>
              <a:t>Federal Work-Study Cost Distribution Entry</a:t>
            </a:r>
          </a:p>
        </p:txBody>
      </p:sp>
      <p:sp>
        <p:nvSpPr>
          <p:cNvPr id="10" name="Text Placeholder 9">
            <a:extLst>
              <a:ext uri="{FF2B5EF4-FFF2-40B4-BE49-F238E27FC236}">
                <a16:creationId xmlns:a16="http://schemas.microsoft.com/office/drawing/2014/main" id="{A98CBC71-132F-7CFC-6E3D-449B1A4AAEE4}"/>
              </a:ext>
            </a:extLst>
          </p:cNvPr>
          <p:cNvSpPr>
            <a:spLocks noGrp="1"/>
          </p:cNvSpPr>
          <p:nvPr>
            <p:ph type="body" sz="quarter" idx="10"/>
          </p:nvPr>
        </p:nvSpPr>
        <p:spPr>
          <a:solidFill>
            <a:schemeClr val="bg1"/>
          </a:solidFill>
          <a:ln w="28575">
            <a:solidFill>
              <a:schemeClr val="tx1"/>
            </a:solidFill>
          </a:ln>
        </p:spPr>
        <p:txBody>
          <a:bodyPr/>
          <a:lstStyle/>
          <a:p>
            <a:r>
              <a:rPr lang="en-US" b="1" dirty="0"/>
              <a:t>Step 1</a:t>
            </a:r>
          </a:p>
        </p:txBody>
      </p:sp>
      <p:sp>
        <p:nvSpPr>
          <p:cNvPr id="9" name="Text Placeholder 8">
            <a:extLst>
              <a:ext uri="{FF2B5EF4-FFF2-40B4-BE49-F238E27FC236}">
                <a16:creationId xmlns:a16="http://schemas.microsoft.com/office/drawing/2014/main" id="{97681E9D-5F9A-68F5-37EE-594FB67F8D2C}"/>
              </a:ext>
            </a:extLst>
          </p:cNvPr>
          <p:cNvSpPr>
            <a:spLocks noGrp="1"/>
          </p:cNvSpPr>
          <p:nvPr>
            <p:ph type="body" sz="half" idx="2"/>
          </p:nvPr>
        </p:nvSpPr>
        <p:spPr>
          <a:xfrm>
            <a:off x="1101684" y="2040670"/>
            <a:ext cx="2951163" cy="3558352"/>
          </a:xfrm>
        </p:spPr>
        <p:txBody>
          <a:bodyPr/>
          <a:lstStyle/>
          <a:p>
            <a:pPr marL="914400" lvl="1" indent="-457200" eaLnBrk="1" hangingPunct="1">
              <a:lnSpc>
                <a:spcPct val="90000"/>
              </a:lnSpc>
              <a:buFont typeface="Times New Roman" pitchFamily="18" charset="0"/>
              <a:buAutoNum type="arabicPeriod"/>
            </a:pPr>
            <a:r>
              <a:rPr lang="en-US" altLang="en-US" sz="1800" dirty="0">
                <a:latin typeface="Calibri" pitchFamily="34" charset="0"/>
                <a:cs typeface="Arial" pitchFamily="34" charset="0"/>
              </a:rPr>
              <a:t>Enter T-Code “PA30”</a:t>
            </a:r>
          </a:p>
          <a:p>
            <a:pPr marL="914400" lvl="1" indent="-457200" eaLnBrk="1" hangingPunct="1">
              <a:lnSpc>
                <a:spcPct val="90000"/>
              </a:lnSpc>
              <a:buFont typeface="Times New Roman" pitchFamily="18" charset="0"/>
              <a:buAutoNum type="arabicPeriod"/>
            </a:pPr>
            <a:r>
              <a:rPr lang="en-US" altLang="en-US" sz="1800" dirty="0">
                <a:latin typeface="Calibri" pitchFamily="34" charset="0"/>
                <a:cs typeface="Arial" pitchFamily="34" charset="0"/>
              </a:rPr>
              <a:t>Enter </a:t>
            </a:r>
            <a:r>
              <a:rPr lang="en-US" altLang="en-US" sz="1800" dirty="0" err="1">
                <a:latin typeface="Calibri" pitchFamily="34" charset="0"/>
                <a:cs typeface="Arial" pitchFamily="34" charset="0"/>
              </a:rPr>
              <a:t>InfoType</a:t>
            </a:r>
            <a:r>
              <a:rPr lang="en-US" altLang="en-US" sz="1800" dirty="0">
                <a:latin typeface="Calibri" pitchFamily="34" charset="0"/>
                <a:cs typeface="Arial" pitchFamily="34" charset="0"/>
              </a:rPr>
              <a:t> “27”</a:t>
            </a:r>
          </a:p>
          <a:p>
            <a:pPr marL="914400" lvl="1" indent="-457200" eaLnBrk="1" hangingPunct="1">
              <a:lnSpc>
                <a:spcPct val="90000"/>
              </a:lnSpc>
              <a:buFont typeface="Times New Roman" pitchFamily="18" charset="0"/>
              <a:buAutoNum type="arabicPeriod"/>
            </a:pPr>
            <a:r>
              <a:rPr lang="en-US" altLang="en-US" sz="1800" dirty="0">
                <a:latin typeface="Calibri" pitchFamily="34" charset="0"/>
                <a:cs typeface="Arial" pitchFamily="34" charset="0"/>
              </a:rPr>
              <a:t>Enter department funding source at 100% </a:t>
            </a:r>
            <a:r>
              <a:rPr lang="en-US" altLang="en-US" sz="1800" b="1" dirty="0">
                <a:latin typeface="Calibri" pitchFamily="34" charset="0"/>
                <a:cs typeface="Arial" pitchFamily="34" charset="0"/>
              </a:rPr>
              <a:t>(IT27 will always be 100% on the department)</a:t>
            </a:r>
          </a:p>
          <a:p>
            <a:endParaRPr lang="en-US" dirty="0"/>
          </a:p>
        </p:txBody>
      </p:sp>
      <p:sp>
        <p:nvSpPr>
          <p:cNvPr id="12" name="Text Placeholder 11">
            <a:extLst>
              <a:ext uri="{FF2B5EF4-FFF2-40B4-BE49-F238E27FC236}">
                <a16:creationId xmlns:a16="http://schemas.microsoft.com/office/drawing/2014/main" id="{2652A4CE-F4A0-17D3-5F56-56E3F162BCC4}"/>
              </a:ext>
            </a:extLst>
          </p:cNvPr>
          <p:cNvSpPr>
            <a:spLocks noGrp="1"/>
          </p:cNvSpPr>
          <p:nvPr>
            <p:ph type="body" sz="quarter" idx="13"/>
          </p:nvPr>
        </p:nvSpPr>
        <p:spPr>
          <a:solidFill>
            <a:schemeClr val="bg1"/>
          </a:solidFill>
          <a:ln w="28575">
            <a:solidFill>
              <a:schemeClr val="tx1"/>
            </a:solidFill>
          </a:ln>
        </p:spPr>
        <p:txBody>
          <a:bodyPr/>
          <a:lstStyle/>
          <a:p>
            <a:r>
              <a:rPr lang="en-US" b="1" dirty="0"/>
              <a:t>Step 2</a:t>
            </a:r>
          </a:p>
        </p:txBody>
      </p:sp>
      <p:sp>
        <p:nvSpPr>
          <p:cNvPr id="16" name="Text Placeholder 15">
            <a:extLst>
              <a:ext uri="{FF2B5EF4-FFF2-40B4-BE49-F238E27FC236}">
                <a16:creationId xmlns:a16="http://schemas.microsoft.com/office/drawing/2014/main" id="{8FDB6425-4139-EB8C-2490-35290A47DD45}"/>
              </a:ext>
            </a:extLst>
          </p:cNvPr>
          <p:cNvSpPr>
            <a:spLocks noGrp="1"/>
          </p:cNvSpPr>
          <p:nvPr>
            <p:ph type="body" sz="half" idx="24"/>
          </p:nvPr>
        </p:nvSpPr>
        <p:spPr>
          <a:xfrm>
            <a:off x="4604880" y="2065258"/>
            <a:ext cx="2951163" cy="3533764"/>
          </a:xfrm>
        </p:spPr>
        <p:txBody>
          <a:bodyPr>
            <a:normAutofit lnSpcReduction="10000"/>
          </a:bodyPr>
          <a:lstStyle/>
          <a:p>
            <a:pPr marL="914400" lvl="1" indent="-457200" eaLnBrk="1" hangingPunct="1">
              <a:lnSpc>
                <a:spcPct val="90000"/>
              </a:lnSpc>
              <a:buFont typeface="Times New Roman" pitchFamily="18" charset="0"/>
              <a:buAutoNum type="arabicPeriod"/>
            </a:pPr>
            <a:r>
              <a:rPr lang="en-US" altLang="en-US" sz="1800" dirty="0">
                <a:latin typeface="Calibri" pitchFamily="34" charset="0"/>
                <a:cs typeface="Arial" pitchFamily="34" charset="0"/>
              </a:rPr>
              <a:t>Enter T-Code </a:t>
            </a:r>
            <a:r>
              <a:rPr lang="en-US" altLang="en-US" sz="1800" b="1" dirty="0">
                <a:latin typeface="Calibri" pitchFamily="34" charset="0"/>
                <a:cs typeface="Arial" pitchFamily="34" charset="0"/>
              </a:rPr>
              <a:t>PA30</a:t>
            </a:r>
            <a:endParaRPr lang="en-US" altLang="en-US" sz="1800" dirty="0">
              <a:latin typeface="Calibri" pitchFamily="34" charset="0"/>
              <a:cs typeface="Arial" pitchFamily="34" charset="0"/>
            </a:endParaRPr>
          </a:p>
          <a:p>
            <a:pPr marL="914400" lvl="1" indent="-457200" eaLnBrk="1" hangingPunct="1">
              <a:lnSpc>
                <a:spcPct val="90000"/>
              </a:lnSpc>
              <a:buFont typeface="Times New Roman" pitchFamily="18" charset="0"/>
              <a:buAutoNum type="arabicPeriod"/>
            </a:pPr>
            <a:r>
              <a:rPr lang="en-US" altLang="en-US" sz="1800" dirty="0">
                <a:latin typeface="Calibri" pitchFamily="34" charset="0"/>
                <a:cs typeface="Arial" pitchFamily="34" charset="0"/>
              </a:rPr>
              <a:t>Enter </a:t>
            </a:r>
            <a:r>
              <a:rPr lang="en-US" altLang="en-US" sz="1800" dirty="0" err="1">
                <a:latin typeface="Calibri" pitchFamily="34" charset="0"/>
                <a:cs typeface="Arial" pitchFamily="34" charset="0"/>
              </a:rPr>
              <a:t>InfoType</a:t>
            </a:r>
            <a:r>
              <a:rPr lang="en-US" altLang="en-US" sz="1800" dirty="0">
                <a:latin typeface="Calibri" pitchFamily="34" charset="0"/>
                <a:cs typeface="Arial" pitchFamily="34" charset="0"/>
              </a:rPr>
              <a:t> </a:t>
            </a:r>
            <a:r>
              <a:rPr lang="en-US" altLang="en-US" sz="1800" b="1" dirty="0">
                <a:latin typeface="Calibri" pitchFamily="34" charset="0"/>
                <a:cs typeface="Arial" pitchFamily="34" charset="0"/>
              </a:rPr>
              <a:t>14</a:t>
            </a:r>
          </a:p>
          <a:p>
            <a:pPr marL="914400" lvl="1" indent="-457200" eaLnBrk="1" hangingPunct="1">
              <a:lnSpc>
                <a:spcPct val="90000"/>
              </a:lnSpc>
              <a:buFont typeface="Times New Roman" pitchFamily="18" charset="0"/>
              <a:buAutoNum type="arabicPeriod"/>
            </a:pPr>
            <a:r>
              <a:rPr lang="en-US" altLang="en-US" sz="1800" dirty="0">
                <a:latin typeface="Calibri" pitchFamily="34" charset="0"/>
                <a:cs typeface="Arial" pitchFamily="34" charset="0"/>
              </a:rPr>
              <a:t>Click </a:t>
            </a:r>
            <a:r>
              <a:rPr lang="en-US" altLang="en-US" sz="1800" b="1" dirty="0">
                <a:latin typeface="Calibri" pitchFamily="34" charset="0"/>
                <a:cs typeface="Arial" pitchFamily="34" charset="0"/>
              </a:rPr>
              <a:t>Create</a:t>
            </a:r>
          </a:p>
          <a:p>
            <a:pPr marL="914400" lvl="1" indent="-457200" eaLnBrk="1" hangingPunct="1">
              <a:lnSpc>
                <a:spcPct val="90000"/>
              </a:lnSpc>
              <a:buFont typeface="Times New Roman" pitchFamily="18" charset="0"/>
              <a:buAutoNum type="arabicPeriod"/>
            </a:pPr>
            <a:r>
              <a:rPr lang="en-US" altLang="en-US" sz="1800" dirty="0">
                <a:latin typeface="Calibri" pitchFamily="34" charset="0"/>
                <a:cs typeface="Arial" pitchFamily="34" charset="0"/>
              </a:rPr>
              <a:t>Enter wage type </a:t>
            </a:r>
            <a:r>
              <a:rPr lang="en-US" altLang="en-US" sz="1800" b="1" dirty="0">
                <a:latin typeface="Calibri" pitchFamily="34" charset="0"/>
                <a:cs typeface="Arial" pitchFamily="34" charset="0"/>
              </a:rPr>
              <a:t>3814</a:t>
            </a:r>
          </a:p>
          <a:p>
            <a:pPr marL="914400" lvl="1" indent="-457200" eaLnBrk="1" hangingPunct="1">
              <a:lnSpc>
                <a:spcPct val="90000"/>
              </a:lnSpc>
              <a:buFont typeface="Times New Roman" pitchFamily="18" charset="0"/>
              <a:buAutoNum type="arabicPeriod"/>
            </a:pPr>
            <a:r>
              <a:rPr lang="en-US" altLang="en-US" sz="1800" dirty="0">
                <a:latin typeface="Calibri" pitchFamily="34" charset="0"/>
                <a:cs typeface="Arial" pitchFamily="34" charset="0"/>
              </a:rPr>
              <a:t>Enter Start/End dates, percentage (75), and then click </a:t>
            </a:r>
            <a:r>
              <a:rPr lang="en-US" altLang="en-US" sz="1800" b="1" dirty="0">
                <a:latin typeface="Calibri" pitchFamily="34" charset="0"/>
                <a:cs typeface="Arial" pitchFamily="34" charset="0"/>
              </a:rPr>
              <a:t>Maintain Cost Assignment</a:t>
            </a:r>
          </a:p>
          <a:p>
            <a:pPr marL="914400" lvl="1" indent="-457200" eaLnBrk="1" hangingPunct="1">
              <a:lnSpc>
                <a:spcPct val="90000"/>
              </a:lnSpc>
              <a:buFont typeface="Times New Roman" pitchFamily="18" charset="0"/>
              <a:buAutoNum type="arabicPeriod"/>
            </a:pPr>
            <a:r>
              <a:rPr lang="en-US" altLang="en-US" sz="1800" dirty="0">
                <a:latin typeface="Calibri" pitchFamily="34" charset="0"/>
                <a:cs typeface="Arial" pitchFamily="34" charset="0"/>
              </a:rPr>
              <a:t>Enter funding source</a:t>
            </a:r>
            <a:r>
              <a:rPr lang="en-US" altLang="en-US" sz="1800" b="1" dirty="0">
                <a:latin typeface="Calibri" pitchFamily="34" charset="0"/>
                <a:cs typeface="Arial" pitchFamily="34" charset="0"/>
              </a:rPr>
              <a:t> </a:t>
            </a:r>
            <a:r>
              <a:rPr lang="en-US" altLang="en-US" sz="1800" dirty="0">
                <a:latin typeface="Calibri" pitchFamily="34" charset="0"/>
                <a:cs typeface="Arial" pitchFamily="34" charset="0"/>
              </a:rPr>
              <a:t>(FWS IO)</a:t>
            </a:r>
          </a:p>
          <a:p>
            <a:pPr marL="914400" lvl="1" indent="-457200" eaLnBrk="1" hangingPunct="1">
              <a:lnSpc>
                <a:spcPct val="90000"/>
              </a:lnSpc>
              <a:buFont typeface="Times New Roman" pitchFamily="18" charset="0"/>
              <a:buAutoNum type="arabicPeriod"/>
            </a:pPr>
            <a:r>
              <a:rPr lang="en-US" altLang="en-US" sz="1800" b="1" dirty="0">
                <a:latin typeface="Calibri" pitchFamily="34" charset="0"/>
                <a:cs typeface="Arial" pitchFamily="34" charset="0"/>
              </a:rPr>
              <a:t>Save</a:t>
            </a:r>
          </a:p>
          <a:p>
            <a:endParaRPr lang="en-US" dirty="0"/>
          </a:p>
        </p:txBody>
      </p:sp>
      <p:sp>
        <p:nvSpPr>
          <p:cNvPr id="14" name="Text Placeholder 13">
            <a:extLst>
              <a:ext uri="{FF2B5EF4-FFF2-40B4-BE49-F238E27FC236}">
                <a16:creationId xmlns:a16="http://schemas.microsoft.com/office/drawing/2014/main" id="{895909C2-C51C-E02D-A94C-E350B107E013}"/>
              </a:ext>
            </a:extLst>
          </p:cNvPr>
          <p:cNvSpPr>
            <a:spLocks noGrp="1"/>
          </p:cNvSpPr>
          <p:nvPr>
            <p:ph type="body" sz="quarter" idx="16"/>
          </p:nvPr>
        </p:nvSpPr>
        <p:spPr>
          <a:solidFill>
            <a:schemeClr val="bg1"/>
          </a:solidFill>
          <a:ln w="28575">
            <a:solidFill>
              <a:schemeClr val="tx1"/>
            </a:solidFill>
          </a:ln>
        </p:spPr>
        <p:txBody>
          <a:bodyPr/>
          <a:lstStyle/>
          <a:p>
            <a:r>
              <a:rPr lang="en-US" dirty="0"/>
              <a:t>Step 3</a:t>
            </a:r>
          </a:p>
        </p:txBody>
      </p:sp>
      <p:sp>
        <p:nvSpPr>
          <p:cNvPr id="17" name="Text Placeholder 16">
            <a:extLst>
              <a:ext uri="{FF2B5EF4-FFF2-40B4-BE49-F238E27FC236}">
                <a16:creationId xmlns:a16="http://schemas.microsoft.com/office/drawing/2014/main" id="{69CB8CBB-8B43-5FF8-FDC2-A0CD5F84440A}"/>
              </a:ext>
            </a:extLst>
          </p:cNvPr>
          <p:cNvSpPr>
            <a:spLocks noGrp="1"/>
          </p:cNvSpPr>
          <p:nvPr>
            <p:ph type="body" sz="half" idx="25"/>
          </p:nvPr>
        </p:nvSpPr>
        <p:spPr>
          <a:xfrm>
            <a:off x="8129414" y="2071424"/>
            <a:ext cx="2951163" cy="3527598"/>
          </a:xfrm>
        </p:spPr>
        <p:txBody>
          <a:bodyPr>
            <a:normAutofit fontScale="85000" lnSpcReduction="20000"/>
          </a:bodyPr>
          <a:lstStyle/>
          <a:p>
            <a:pPr marL="914400" lvl="1" indent="-457200" eaLnBrk="1" hangingPunct="1">
              <a:lnSpc>
                <a:spcPct val="90000"/>
              </a:lnSpc>
              <a:buFont typeface="Times New Roman" pitchFamily="18" charset="0"/>
              <a:buAutoNum type="arabicPeriod"/>
            </a:pPr>
            <a:r>
              <a:rPr lang="en-US" altLang="en-US" sz="1900" dirty="0">
                <a:latin typeface="Calibri" pitchFamily="34" charset="0"/>
                <a:cs typeface="Arial" pitchFamily="34" charset="0"/>
              </a:rPr>
              <a:t>Enter T-Code </a:t>
            </a:r>
            <a:r>
              <a:rPr lang="en-US" altLang="en-US" sz="1900" b="1" dirty="0">
                <a:latin typeface="Calibri" pitchFamily="34" charset="0"/>
                <a:cs typeface="Arial" pitchFamily="34" charset="0"/>
              </a:rPr>
              <a:t>PA30</a:t>
            </a:r>
            <a:endParaRPr lang="en-US" altLang="en-US" sz="1900" dirty="0">
              <a:latin typeface="Calibri" pitchFamily="34" charset="0"/>
              <a:cs typeface="Arial" pitchFamily="34" charset="0"/>
            </a:endParaRPr>
          </a:p>
          <a:p>
            <a:pPr marL="914400" lvl="1" indent="-457200" eaLnBrk="1" hangingPunct="1">
              <a:lnSpc>
                <a:spcPct val="90000"/>
              </a:lnSpc>
              <a:buFont typeface="Times New Roman" pitchFamily="18" charset="0"/>
              <a:buAutoNum type="arabicPeriod"/>
            </a:pPr>
            <a:r>
              <a:rPr lang="en-US" altLang="en-US" sz="1900" dirty="0">
                <a:latin typeface="Calibri" pitchFamily="34" charset="0"/>
                <a:cs typeface="Arial" pitchFamily="34" charset="0"/>
              </a:rPr>
              <a:t>Enter </a:t>
            </a:r>
            <a:r>
              <a:rPr lang="en-US" altLang="en-US" sz="1900" dirty="0" err="1">
                <a:latin typeface="Calibri" pitchFamily="34" charset="0"/>
                <a:cs typeface="Arial" pitchFamily="34" charset="0"/>
              </a:rPr>
              <a:t>InfoType</a:t>
            </a:r>
            <a:r>
              <a:rPr lang="en-US" altLang="en-US" sz="1900" dirty="0">
                <a:latin typeface="Calibri" pitchFamily="34" charset="0"/>
                <a:cs typeface="Arial" pitchFamily="34" charset="0"/>
              </a:rPr>
              <a:t> </a:t>
            </a:r>
            <a:r>
              <a:rPr lang="en-US" altLang="en-US" sz="1900" b="1" dirty="0">
                <a:latin typeface="Calibri" pitchFamily="34" charset="0"/>
                <a:cs typeface="Arial" pitchFamily="34" charset="0"/>
              </a:rPr>
              <a:t>15</a:t>
            </a:r>
          </a:p>
          <a:p>
            <a:pPr marL="914400" lvl="1" indent="-457200" eaLnBrk="1" hangingPunct="1">
              <a:lnSpc>
                <a:spcPct val="90000"/>
              </a:lnSpc>
              <a:buFont typeface="Times New Roman" pitchFamily="18" charset="0"/>
              <a:buAutoNum type="arabicPeriod"/>
            </a:pPr>
            <a:r>
              <a:rPr lang="en-US" altLang="en-US" sz="1900" dirty="0">
                <a:latin typeface="Calibri" pitchFamily="34" charset="0"/>
                <a:cs typeface="Arial" pitchFamily="34" charset="0"/>
              </a:rPr>
              <a:t>Select </a:t>
            </a:r>
            <a:r>
              <a:rPr lang="en-US" altLang="en-US" sz="1900" b="1" dirty="0">
                <a:latin typeface="Calibri" pitchFamily="34" charset="0"/>
                <a:cs typeface="Arial" pitchFamily="34" charset="0"/>
              </a:rPr>
              <a:t>Create</a:t>
            </a:r>
          </a:p>
          <a:p>
            <a:pPr marL="914400" lvl="1" indent="-457200" eaLnBrk="1" hangingPunct="1">
              <a:lnSpc>
                <a:spcPct val="90000"/>
              </a:lnSpc>
              <a:buFont typeface="Times New Roman" pitchFamily="18" charset="0"/>
              <a:buAutoNum type="arabicPeriod"/>
            </a:pPr>
            <a:r>
              <a:rPr lang="en-US" altLang="en-US" sz="1900" dirty="0">
                <a:latin typeface="Calibri" pitchFamily="34" charset="0"/>
                <a:cs typeface="Arial" pitchFamily="34" charset="0"/>
              </a:rPr>
              <a:t>Enter </a:t>
            </a:r>
            <a:r>
              <a:rPr lang="en-US" altLang="en-US" sz="1900" b="1" dirty="0">
                <a:latin typeface="Calibri" pitchFamily="34" charset="0"/>
                <a:cs typeface="Arial" pitchFamily="34" charset="0"/>
              </a:rPr>
              <a:t>Date of Origin </a:t>
            </a:r>
            <a:r>
              <a:rPr lang="en-US" altLang="en-US" sz="1900" dirty="0">
                <a:latin typeface="Calibri" pitchFamily="34" charset="0"/>
                <a:cs typeface="Arial" pitchFamily="34" charset="0"/>
              </a:rPr>
              <a:t>(this is the start date, date must fall within the award eligibility period)</a:t>
            </a:r>
          </a:p>
          <a:p>
            <a:pPr marL="914400" lvl="1" indent="-457200" eaLnBrk="1" hangingPunct="1">
              <a:lnSpc>
                <a:spcPct val="90000"/>
              </a:lnSpc>
              <a:buFont typeface="Times New Roman" pitchFamily="18" charset="0"/>
              <a:buAutoNum type="arabicPeriod"/>
            </a:pPr>
            <a:r>
              <a:rPr lang="en-US" altLang="en-US" sz="1900" dirty="0">
                <a:latin typeface="Calibri" pitchFamily="34" charset="0"/>
                <a:cs typeface="Arial" pitchFamily="34" charset="0"/>
              </a:rPr>
              <a:t>Enter wage type </a:t>
            </a:r>
            <a:r>
              <a:rPr lang="en-US" altLang="en-US" sz="1900" b="1" dirty="0">
                <a:latin typeface="Calibri" pitchFamily="34" charset="0"/>
                <a:cs typeface="Arial" pitchFamily="34" charset="0"/>
              </a:rPr>
              <a:t>3812</a:t>
            </a:r>
          </a:p>
          <a:p>
            <a:pPr marL="914400" lvl="1" indent="-457200" eaLnBrk="1" hangingPunct="1">
              <a:lnSpc>
                <a:spcPct val="90000"/>
              </a:lnSpc>
              <a:buFont typeface="Times New Roman" pitchFamily="18" charset="0"/>
              <a:buAutoNum type="arabicPeriod"/>
            </a:pPr>
            <a:r>
              <a:rPr lang="en-US" altLang="en-US" sz="1900" dirty="0">
                <a:latin typeface="Calibri" pitchFamily="34" charset="0"/>
                <a:cs typeface="Arial" pitchFamily="34" charset="0"/>
              </a:rPr>
              <a:t>Enter award amount </a:t>
            </a:r>
            <a:r>
              <a:rPr lang="en-US" altLang="en-US" sz="1900" b="1" i="1" u="sng" dirty="0">
                <a:latin typeface="Calibri" pitchFamily="34" charset="0"/>
                <a:cs typeface="Arial" pitchFamily="34" charset="0"/>
              </a:rPr>
              <a:t>minus $1</a:t>
            </a:r>
          </a:p>
          <a:p>
            <a:pPr marL="914400" lvl="1" indent="-457200" eaLnBrk="1" hangingPunct="1">
              <a:lnSpc>
                <a:spcPct val="90000"/>
              </a:lnSpc>
              <a:buFont typeface="Times New Roman" pitchFamily="18" charset="0"/>
              <a:buAutoNum type="arabicPeriod"/>
            </a:pPr>
            <a:r>
              <a:rPr lang="en-US" altLang="en-US" sz="1900" b="1" dirty="0">
                <a:latin typeface="Calibri" pitchFamily="34" charset="0"/>
                <a:cs typeface="Arial" pitchFamily="34" charset="0"/>
              </a:rPr>
              <a:t>Save</a:t>
            </a:r>
          </a:p>
          <a:p>
            <a:pPr marL="914400" lvl="1" indent="-457200" eaLnBrk="1" hangingPunct="1">
              <a:lnSpc>
                <a:spcPct val="90000"/>
              </a:lnSpc>
              <a:buFont typeface="Times New Roman" pitchFamily="18" charset="0"/>
              <a:buAutoNum type="arabicPeriod"/>
            </a:pPr>
            <a:r>
              <a:rPr lang="en-US" altLang="en-US" sz="1900" b="1" i="1" u="sng" dirty="0">
                <a:latin typeface="Calibri" pitchFamily="34" charset="0"/>
                <a:cs typeface="Arial" pitchFamily="34" charset="0"/>
              </a:rPr>
              <a:t>Steps 1-7 should be completed per eligible term (Fall &amp; Spring)</a:t>
            </a:r>
          </a:p>
          <a:p>
            <a:endParaRPr lang="en-US" dirty="0"/>
          </a:p>
        </p:txBody>
      </p:sp>
      <p:sp>
        <p:nvSpPr>
          <p:cNvPr id="7" name="Slide Number Placeholder 6">
            <a:extLst>
              <a:ext uri="{FF2B5EF4-FFF2-40B4-BE49-F238E27FC236}">
                <a16:creationId xmlns:a16="http://schemas.microsoft.com/office/drawing/2014/main" id="{24E0C658-6769-3106-C36F-947CA5E7B0F0}"/>
              </a:ext>
            </a:extLst>
          </p:cNvPr>
          <p:cNvSpPr>
            <a:spLocks noGrp="1"/>
          </p:cNvSpPr>
          <p:nvPr>
            <p:ph type="sldNum" sz="quarter" idx="19"/>
          </p:nvPr>
        </p:nvSpPr>
        <p:spPr/>
        <p:txBody>
          <a:bodyPr/>
          <a:lstStyle/>
          <a:p>
            <a:fld id="{6D22F896-40B5-4ADD-8801-0D06FADFA095}" type="slidenum">
              <a:rPr lang="en-US" smtClean="0"/>
              <a:pPr/>
              <a:t>19</a:t>
            </a:fld>
            <a:endParaRPr lang="en-US" dirty="0"/>
          </a:p>
        </p:txBody>
      </p:sp>
    </p:spTree>
    <p:extLst>
      <p:ext uri="{BB962C8B-B14F-4D97-AF65-F5344CB8AC3E}">
        <p14:creationId xmlns:p14="http://schemas.microsoft.com/office/powerpoint/2010/main" val="2442157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F8E777-DCF0-89EA-E8E4-4F19992843AF}"/>
              </a:ext>
            </a:extLst>
          </p:cNvPr>
          <p:cNvSpPr>
            <a:spLocks noGrp="1"/>
          </p:cNvSpPr>
          <p:nvPr>
            <p:ph type="title"/>
          </p:nvPr>
        </p:nvSpPr>
        <p:spPr/>
        <p:txBody>
          <a:bodyPr>
            <a:normAutofit fontScale="90000"/>
          </a:bodyPr>
          <a:lstStyle/>
          <a:p>
            <a:r>
              <a:rPr lang="en-US" i="0" dirty="0"/>
              <a:t>FWS &amp; Student Employment Training Agenda</a:t>
            </a:r>
          </a:p>
        </p:txBody>
      </p:sp>
      <p:sp>
        <p:nvSpPr>
          <p:cNvPr id="3" name="Text Placeholder 2">
            <a:extLst>
              <a:ext uri="{FF2B5EF4-FFF2-40B4-BE49-F238E27FC236}">
                <a16:creationId xmlns:a16="http://schemas.microsoft.com/office/drawing/2014/main" id="{69DAAF1E-5DFA-9E88-2254-E50BE02970DC}"/>
              </a:ext>
            </a:extLst>
          </p:cNvPr>
          <p:cNvSpPr>
            <a:spLocks noGrp="1"/>
          </p:cNvSpPr>
          <p:nvPr>
            <p:ph type="body" sz="half" idx="2"/>
          </p:nvPr>
        </p:nvSpPr>
        <p:spPr>
          <a:xfrm>
            <a:off x="495300" y="1491428"/>
            <a:ext cx="7788088" cy="3259866"/>
          </a:xfrm>
        </p:spPr>
        <p:txBody>
          <a:bodyPr>
            <a:noAutofit/>
          </a:bodyPr>
          <a:lstStyle/>
          <a:p>
            <a:pPr marL="285750" indent="-285750">
              <a:lnSpc>
                <a:spcPct val="80000"/>
              </a:lnSpc>
              <a:buFont typeface="Arial" panose="020B0604020202020204" pitchFamily="34" charset="0"/>
              <a:buChar char="•"/>
              <a:defRPr/>
            </a:pPr>
            <a:endParaRPr lang="en-US" sz="2000" dirty="0"/>
          </a:p>
          <a:p>
            <a:pPr marL="285750" indent="-285750">
              <a:lnSpc>
                <a:spcPct val="80000"/>
              </a:lnSpc>
              <a:buFont typeface="Arial" panose="020B0604020202020204" pitchFamily="34" charset="0"/>
              <a:buChar char="•"/>
              <a:defRPr/>
            </a:pPr>
            <a:r>
              <a:rPr lang="en-US" sz="2000" dirty="0"/>
              <a:t>Overview of the FWS Program</a:t>
            </a:r>
          </a:p>
          <a:p>
            <a:pPr marL="285750" indent="-285750">
              <a:lnSpc>
                <a:spcPct val="120000"/>
              </a:lnSpc>
              <a:buFont typeface="Arial" panose="020B0604020202020204" pitchFamily="34" charset="0"/>
              <a:buChar char="•"/>
              <a:defRPr/>
            </a:pPr>
            <a:r>
              <a:rPr lang="en-US" sz="2000" dirty="0"/>
              <a:t>Details of the Federal Work-Study procedures and Payroll Authorization Form (PAF) </a:t>
            </a:r>
          </a:p>
          <a:p>
            <a:pPr marL="285750" indent="-285750">
              <a:lnSpc>
                <a:spcPct val="80000"/>
              </a:lnSpc>
              <a:buFont typeface="Arial" panose="020B0604020202020204" pitchFamily="34" charset="0"/>
              <a:buChar char="•"/>
              <a:defRPr/>
            </a:pPr>
            <a:r>
              <a:rPr lang="en-US" sz="2000" dirty="0"/>
              <a:t>How to Set-up/Change Federal Work-Study</a:t>
            </a:r>
          </a:p>
          <a:p>
            <a:pPr marL="285750" indent="-285750">
              <a:lnSpc>
                <a:spcPct val="80000"/>
              </a:lnSpc>
              <a:buFont typeface="Arial" panose="020B0604020202020204" pitchFamily="34" charset="0"/>
              <a:buChar char="•"/>
              <a:defRPr/>
            </a:pPr>
            <a:r>
              <a:rPr lang="en-US" sz="2000" dirty="0"/>
              <a:t>Cost Distributions in Success Factors</a:t>
            </a:r>
          </a:p>
          <a:p>
            <a:pPr marL="285750" indent="-285750">
              <a:lnSpc>
                <a:spcPct val="80000"/>
              </a:lnSpc>
              <a:buFont typeface="Arial" panose="020B0604020202020204" pitchFamily="34" charset="0"/>
              <a:buChar char="•"/>
              <a:defRPr/>
            </a:pPr>
            <a:r>
              <a:rPr lang="en-US" sz="2000" dirty="0"/>
              <a:t>Student Employee Procedures Handbook</a:t>
            </a:r>
          </a:p>
          <a:p>
            <a:pPr marL="285750" indent="-285750">
              <a:lnSpc>
                <a:spcPct val="80000"/>
              </a:lnSpc>
              <a:buFont typeface="Arial" panose="020B0604020202020204" pitchFamily="34" charset="0"/>
              <a:buChar char="•"/>
              <a:defRPr/>
            </a:pPr>
            <a:r>
              <a:rPr lang="en-US" sz="2000" dirty="0"/>
              <a:t>Question and Answer Session	</a:t>
            </a:r>
          </a:p>
          <a:p>
            <a:pPr marL="285750" indent="-285750">
              <a:buFont typeface="Arial" panose="020B0604020202020204" pitchFamily="34" charset="0"/>
              <a:buChar char="•"/>
            </a:pPr>
            <a:endParaRPr lang="en-US" sz="2000" dirty="0"/>
          </a:p>
          <a:p>
            <a:endParaRPr lang="en-US" sz="2000" dirty="0"/>
          </a:p>
        </p:txBody>
      </p:sp>
      <p:sp>
        <p:nvSpPr>
          <p:cNvPr id="8" name="Slide Number Placeholder 7">
            <a:extLst>
              <a:ext uri="{FF2B5EF4-FFF2-40B4-BE49-F238E27FC236}">
                <a16:creationId xmlns:a16="http://schemas.microsoft.com/office/drawing/2014/main" id="{7823DBB3-595A-AB40-7D88-E63276DEC79A}"/>
              </a:ext>
            </a:extLst>
          </p:cNvPr>
          <p:cNvSpPr>
            <a:spLocks noGrp="1"/>
          </p:cNvSpPr>
          <p:nvPr>
            <p:ph type="sldNum" sz="quarter" idx="19"/>
          </p:nvPr>
        </p:nvSpPr>
        <p:spPr/>
        <p:txBody>
          <a:bodyPr/>
          <a:lstStyle/>
          <a:p>
            <a:fld id="{6D22F896-40B5-4ADD-8801-0D06FADFA095}" type="slidenum">
              <a:rPr lang="en-US" smtClean="0"/>
              <a:pPr/>
              <a:t>2</a:t>
            </a:fld>
            <a:endParaRPr lang="en-US" dirty="0"/>
          </a:p>
        </p:txBody>
      </p:sp>
    </p:spTree>
    <p:extLst>
      <p:ext uri="{BB962C8B-B14F-4D97-AF65-F5344CB8AC3E}">
        <p14:creationId xmlns:p14="http://schemas.microsoft.com/office/powerpoint/2010/main" val="1869265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04BCE-3FD7-20BF-1C0E-61AFE5284B7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0062819-43D7-C428-A36E-B46A9D78D03A}"/>
              </a:ext>
            </a:extLst>
          </p:cNvPr>
          <p:cNvSpPr>
            <a:spLocks noGrp="1"/>
          </p:cNvSpPr>
          <p:nvPr>
            <p:ph type="title"/>
          </p:nvPr>
        </p:nvSpPr>
        <p:spPr/>
        <p:txBody>
          <a:bodyPr>
            <a:normAutofit fontScale="90000"/>
          </a:bodyPr>
          <a:lstStyle/>
          <a:p>
            <a:r>
              <a:rPr lang="en-US" dirty="0"/>
              <a:t>Submission Deadlines</a:t>
            </a:r>
          </a:p>
        </p:txBody>
      </p:sp>
      <p:sp>
        <p:nvSpPr>
          <p:cNvPr id="5" name="Text Placeholder 4">
            <a:extLst>
              <a:ext uri="{FF2B5EF4-FFF2-40B4-BE49-F238E27FC236}">
                <a16:creationId xmlns:a16="http://schemas.microsoft.com/office/drawing/2014/main" id="{CE585CFC-9E7B-EC84-78DE-829382F6935A}"/>
              </a:ext>
            </a:extLst>
          </p:cNvPr>
          <p:cNvSpPr>
            <a:spLocks noGrp="1"/>
          </p:cNvSpPr>
          <p:nvPr>
            <p:ph type="body" sz="quarter" idx="11"/>
          </p:nvPr>
        </p:nvSpPr>
        <p:spPr>
          <a:xfrm>
            <a:off x="457200" y="954290"/>
            <a:ext cx="11266456" cy="499605"/>
          </a:xfrm>
        </p:spPr>
        <p:txBody>
          <a:bodyPr/>
          <a:lstStyle/>
          <a:p>
            <a:r>
              <a:rPr lang="en-US" sz="2400" b="1" dirty="0">
                <a:solidFill>
                  <a:schemeClr val="tx1"/>
                </a:solidFill>
                <a:highlight>
                  <a:srgbClr val="CFB991"/>
                </a:highlight>
              </a:rPr>
              <a:t>Federal Work-Study (FWS) setup must be completed within </a:t>
            </a:r>
            <a:r>
              <a:rPr lang="en-US" sz="2400" b="1" i="1" dirty="0">
                <a:solidFill>
                  <a:schemeClr val="tx1"/>
                </a:solidFill>
                <a:highlight>
                  <a:srgbClr val="CFB991"/>
                </a:highlight>
              </a:rPr>
              <a:t>six weeks </a:t>
            </a:r>
            <a:r>
              <a:rPr lang="en-US" sz="2400" b="1" dirty="0">
                <a:solidFill>
                  <a:schemeClr val="tx1"/>
                </a:solidFill>
                <a:highlight>
                  <a:srgbClr val="CFB991"/>
                </a:highlight>
              </a:rPr>
              <a:t>of a student's start date.</a:t>
            </a:r>
          </a:p>
        </p:txBody>
      </p:sp>
      <p:sp>
        <p:nvSpPr>
          <p:cNvPr id="3" name="Text Placeholder 2">
            <a:extLst>
              <a:ext uri="{FF2B5EF4-FFF2-40B4-BE49-F238E27FC236}">
                <a16:creationId xmlns:a16="http://schemas.microsoft.com/office/drawing/2014/main" id="{8690B9ED-0F24-A79D-3A36-ADCFC9E284C8}"/>
              </a:ext>
            </a:extLst>
          </p:cNvPr>
          <p:cNvSpPr>
            <a:spLocks noGrp="1"/>
          </p:cNvSpPr>
          <p:nvPr>
            <p:ph type="body" sz="quarter" idx="10"/>
          </p:nvPr>
        </p:nvSpPr>
        <p:spPr/>
        <p:txBody>
          <a:bodyPr>
            <a:normAutofit/>
          </a:bodyPr>
          <a:lstStyle/>
          <a:p>
            <a:pPr marL="0" indent="0" algn="ctr">
              <a:buNone/>
              <a:defRPr/>
            </a:pPr>
            <a:r>
              <a:rPr lang="en-US" sz="2000" b="1" dirty="0"/>
              <a:t>Fall award deadline:</a:t>
            </a:r>
            <a:r>
              <a:rPr lang="en-US" sz="2000" dirty="0"/>
              <a:t> No FWS submissions for students with fall awards will be accepted after </a:t>
            </a:r>
            <a:r>
              <a:rPr lang="en-US" sz="2000" b="1" dirty="0"/>
              <a:t>December 15</a:t>
            </a:r>
            <a:r>
              <a:rPr lang="en-US" sz="2000" b="1" baseline="30000" dirty="0"/>
              <a:t>th</a:t>
            </a:r>
            <a:r>
              <a:rPr lang="en-US" sz="2000" dirty="0"/>
              <a:t>.</a:t>
            </a:r>
          </a:p>
          <a:p>
            <a:pPr marL="0" indent="0">
              <a:buNone/>
            </a:pPr>
            <a:endParaRPr lang="en-US" sz="2000" dirty="0"/>
          </a:p>
          <a:p>
            <a:endParaRPr lang="en-US" sz="2000" dirty="0"/>
          </a:p>
        </p:txBody>
      </p:sp>
      <p:sp>
        <p:nvSpPr>
          <p:cNvPr id="7" name="Text Placeholder 6">
            <a:extLst>
              <a:ext uri="{FF2B5EF4-FFF2-40B4-BE49-F238E27FC236}">
                <a16:creationId xmlns:a16="http://schemas.microsoft.com/office/drawing/2014/main" id="{BA0D65B1-F28F-ACC9-B2C0-4AAF3B4C524E}"/>
              </a:ext>
            </a:extLst>
          </p:cNvPr>
          <p:cNvSpPr>
            <a:spLocks noGrp="1"/>
          </p:cNvSpPr>
          <p:nvPr>
            <p:ph type="body" sz="quarter" idx="15"/>
          </p:nvPr>
        </p:nvSpPr>
        <p:spPr/>
        <p:txBody>
          <a:bodyPr/>
          <a:lstStyle/>
          <a:p>
            <a:pPr marL="0" indent="0" algn="ctr">
              <a:buNone/>
            </a:pPr>
            <a:r>
              <a:rPr lang="en-US" b="1" dirty="0"/>
              <a:t>Spring award deadline:</a:t>
            </a:r>
            <a:r>
              <a:rPr lang="en-US" dirty="0"/>
              <a:t> No FWS submissions for students with spring awards will be accepted after </a:t>
            </a:r>
            <a:r>
              <a:rPr lang="en-US" b="1" dirty="0"/>
              <a:t>April 15</a:t>
            </a:r>
            <a:r>
              <a:rPr lang="en-US" b="1" baseline="30000" dirty="0"/>
              <a:t>th</a:t>
            </a:r>
            <a:r>
              <a:rPr lang="en-US" dirty="0"/>
              <a:t>.</a:t>
            </a:r>
          </a:p>
          <a:p>
            <a:pPr marL="0" indent="0">
              <a:buNone/>
            </a:pPr>
            <a:endParaRPr lang="en-US" dirty="0"/>
          </a:p>
        </p:txBody>
      </p:sp>
      <p:sp>
        <p:nvSpPr>
          <p:cNvPr id="8" name="Slide Number Placeholder 7">
            <a:extLst>
              <a:ext uri="{FF2B5EF4-FFF2-40B4-BE49-F238E27FC236}">
                <a16:creationId xmlns:a16="http://schemas.microsoft.com/office/drawing/2014/main" id="{F034C6FF-CD86-CA81-D181-7C4DD7A00176}"/>
              </a:ext>
            </a:extLst>
          </p:cNvPr>
          <p:cNvSpPr>
            <a:spLocks noGrp="1"/>
          </p:cNvSpPr>
          <p:nvPr>
            <p:ph type="sldNum" sz="quarter" idx="19"/>
          </p:nvPr>
        </p:nvSpPr>
        <p:spPr/>
        <p:txBody>
          <a:bodyPr/>
          <a:lstStyle/>
          <a:p>
            <a:fld id="{6D22F896-40B5-4ADD-8801-0D06FADFA095}" type="slidenum">
              <a:rPr lang="en-US" smtClean="0"/>
              <a:pPr/>
              <a:t>20</a:t>
            </a:fld>
            <a:endParaRPr lang="en-US" dirty="0"/>
          </a:p>
        </p:txBody>
      </p:sp>
      <p:pic>
        <p:nvPicPr>
          <p:cNvPr id="18" name="Picture Placeholder 17">
            <a:extLst>
              <a:ext uri="{FF2B5EF4-FFF2-40B4-BE49-F238E27FC236}">
                <a16:creationId xmlns:a16="http://schemas.microsoft.com/office/drawing/2014/main" id="{BEE375F6-8395-B835-BCA5-1D34E989FD39}"/>
              </a:ext>
              <a:ext uri="{C183D7F6-B498-43B3-948B-1728B52AA6E4}">
                <adec:decorative xmlns:adec="http://schemas.microsoft.com/office/drawing/2017/decorative" val="1"/>
              </a:ext>
            </a:extLst>
          </p:cNvPr>
          <p:cNvPicPr>
            <a:picLocks noGrp="1" noChangeAspect="1"/>
          </p:cNvPicPr>
          <p:nvPr>
            <p:ph type="pic" idx="1"/>
          </p:nvPr>
        </p:nvPicPr>
        <p:blipFill>
          <a:blip r:embed="rId2"/>
          <a:srcRect t="24144" b="24144"/>
          <a:stretch>
            <a:fillRect/>
          </a:stretch>
        </p:blipFill>
        <p:spPr/>
      </p:pic>
      <p:pic>
        <p:nvPicPr>
          <p:cNvPr id="22" name="Picture Placeholder 21">
            <a:extLst>
              <a:ext uri="{FF2B5EF4-FFF2-40B4-BE49-F238E27FC236}">
                <a16:creationId xmlns:a16="http://schemas.microsoft.com/office/drawing/2014/main" id="{3412EC2F-717E-4DA0-698E-BF6ACBD2DC22}"/>
              </a:ext>
              <a:ext uri="{C183D7F6-B498-43B3-948B-1728B52AA6E4}">
                <adec:decorative xmlns:adec="http://schemas.microsoft.com/office/drawing/2017/decorative" val="1"/>
              </a:ext>
            </a:extLst>
          </p:cNvPr>
          <p:cNvPicPr>
            <a:picLocks noGrp="1" noChangeAspect="1"/>
          </p:cNvPicPr>
          <p:nvPr>
            <p:ph type="pic" idx="14"/>
          </p:nvPr>
        </p:nvPicPr>
        <p:blipFill>
          <a:blip r:embed="rId3"/>
          <a:srcRect t="24091" b="24091"/>
          <a:stretch>
            <a:fillRect/>
          </a:stretch>
        </p:blipFill>
        <p:spPr>
          <a:xfrm>
            <a:off x="6264929" y="1543323"/>
            <a:ext cx="5458727" cy="1885677"/>
          </a:xfrm>
        </p:spPr>
      </p:pic>
    </p:spTree>
    <p:extLst>
      <p:ext uri="{BB962C8B-B14F-4D97-AF65-F5344CB8AC3E}">
        <p14:creationId xmlns:p14="http://schemas.microsoft.com/office/powerpoint/2010/main" val="566948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AD1AA19-03A1-4864-25D6-CE93568812DB}"/>
              </a:ext>
            </a:extLst>
          </p:cNvPr>
          <p:cNvSpPr>
            <a:spLocks noGrp="1"/>
          </p:cNvSpPr>
          <p:nvPr>
            <p:ph type="title"/>
          </p:nvPr>
        </p:nvSpPr>
        <p:spPr/>
        <p:txBody>
          <a:bodyPr>
            <a:normAutofit fontScale="90000"/>
          </a:bodyPr>
          <a:lstStyle/>
          <a:p>
            <a:r>
              <a:rPr lang="en-US" dirty="0"/>
              <a:t>Eligibility  Changes</a:t>
            </a:r>
          </a:p>
        </p:txBody>
      </p:sp>
      <p:sp>
        <p:nvSpPr>
          <p:cNvPr id="2" name="Text Placeholder 1">
            <a:extLst>
              <a:ext uri="{FF2B5EF4-FFF2-40B4-BE49-F238E27FC236}">
                <a16:creationId xmlns:a16="http://schemas.microsoft.com/office/drawing/2014/main" id="{411EA19F-7D22-C5B3-5569-FB1F8486E86A}"/>
              </a:ext>
            </a:extLst>
          </p:cNvPr>
          <p:cNvSpPr>
            <a:spLocks noGrp="1"/>
          </p:cNvSpPr>
          <p:nvPr>
            <p:ph type="body" sz="quarter" idx="11"/>
          </p:nvPr>
        </p:nvSpPr>
        <p:spPr/>
        <p:txBody>
          <a:bodyPr/>
          <a:lstStyle/>
          <a:p>
            <a:r>
              <a:rPr lang="en-US" dirty="0"/>
              <a:t>Potential Changes to a Student’s FWS Eligibility </a:t>
            </a:r>
          </a:p>
        </p:txBody>
      </p:sp>
      <p:sp>
        <p:nvSpPr>
          <p:cNvPr id="3" name="Text Placeholder 2">
            <a:extLst>
              <a:ext uri="{FF2B5EF4-FFF2-40B4-BE49-F238E27FC236}">
                <a16:creationId xmlns:a16="http://schemas.microsoft.com/office/drawing/2014/main" id="{34F70E76-1DFF-DC81-0B32-E5E72BA33C11}"/>
              </a:ext>
            </a:extLst>
          </p:cNvPr>
          <p:cNvSpPr>
            <a:spLocks noGrp="1"/>
          </p:cNvSpPr>
          <p:nvPr>
            <p:ph type="body" sz="quarter" idx="10"/>
          </p:nvPr>
        </p:nvSpPr>
        <p:spPr/>
        <p:txBody>
          <a:bodyPr/>
          <a:lstStyle/>
          <a:p>
            <a:pPr marL="285750" indent="-285750">
              <a:buFont typeface="Arial" panose="020B0604020202020204" pitchFamily="34" charset="0"/>
              <a:buChar char="•"/>
            </a:pPr>
            <a:r>
              <a:rPr lang="en-US" sz="2400" dirty="0"/>
              <a:t>Federal Work-Study awards may be increased, decreased, or canceled at any point during the academic year.</a:t>
            </a:r>
          </a:p>
          <a:p>
            <a:pPr marL="285750" indent="-285750">
              <a:buFont typeface="Arial" panose="020B0604020202020204" pitchFamily="34" charset="0"/>
              <a:buChar char="•"/>
            </a:pPr>
            <a:r>
              <a:rPr lang="en-US" sz="2400" dirty="0"/>
              <a:t>Any award changes and any required cost distribution updates will be communicated via TDX to the student's employment center. (Agriculture, Health &amp; Human Sciences, and Veterinary Medicine business offices will receive notifications by email.)</a:t>
            </a:r>
          </a:p>
          <a:p>
            <a:pPr marL="285750" indent="-285750">
              <a:buFont typeface="Arial" panose="020B0604020202020204" pitchFamily="34" charset="0"/>
              <a:buChar char="•"/>
            </a:pPr>
            <a:r>
              <a:rPr lang="en-US" sz="2400" dirty="0"/>
              <a:t>Departments will </a:t>
            </a:r>
            <a:r>
              <a:rPr lang="en-US" sz="2400" b="1" dirty="0"/>
              <a:t>not</a:t>
            </a:r>
            <a:r>
              <a:rPr lang="en-US" sz="2400" dirty="0"/>
              <a:t> be notified when a student has exhausted their Federal Work-Study funding. If a department needs to monitor award balances, it is their responsibility to track them.</a:t>
            </a:r>
          </a:p>
          <a:p>
            <a:pPr marL="285750" indent="-285750">
              <a:buFont typeface="Arial" panose="020B0604020202020204" pitchFamily="34" charset="0"/>
              <a:buChar char="•"/>
            </a:pPr>
            <a:r>
              <a:rPr lang="en-US" sz="2400" dirty="0"/>
              <a:t>Once a student has used their full Federal Work-Study award (IT15), their cost distribution will automatically switch to the department's funding source designated on IT27.</a:t>
            </a:r>
          </a:p>
        </p:txBody>
      </p:sp>
      <p:sp>
        <p:nvSpPr>
          <p:cNvPr id="5" name="Slide Number Placeholder 4">
            <a:extLst>
              <a:ext uri="{FF2B5EF4-FFF2-40B4-BE49-F238E27FC236}">
                <a16:creationId xmlns:a16="http://schemas.microsoft.com/office/drawing/2014/main" id="{E86E3A99-3057-0040-9804-D2F319B3D4AB}"/>
              </a:ext>
            </a:extLst>
          </p:cNvPr>
          <p:cNvSpPr>
            <a:spLocks noGrp="1"/>
          </p:cNvSpPr>
          <p:nvPr>
            <p:ph type="sldNum" sz="quarter" idx="19"/>
          </p:nvPr>
        </p:nvSpPr>
        <p:spPr/>
        <p:txBody>
          <a:bodyPr/>
          <a:lstStyle/>
          <a:p>
            <a:fld id="{6D22F896-40B5-4ADD-8801-0D06FADFA095}" type="slidenum">
              <a:rPr lang="en-US" smtClean="0"/>
              <a:pPr/>
              <a:t>21</a:t>
            </a:fld>
            <a:endParaRPr lang="en-US" dirty="0"/>
          </a:p>
        </p:txBody>
      </p:sp>
    </p:spTree>
    <p:extLst>
      <p:ext uri="{BB962C8B-B14F-4D97-AF65-F5344CB8AC3E}">
        <p14:creationId xmlns:p14="http://schemas.microsoft.com/office/powerpoint/2010/main" val="3609117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99704CD-36B5-CDA2-5EB0-B66D524BE6BB}"/>
              </a:ext>
            </a:extLst>
          </p:cNvPr>
          <p:cNvSpPr>
            <a:spLocks noGrp="1"/>
          </p:cNvSpPr>
          <p:nvPr>
            <p:ph type="title"/>
          </p:nvPr>
        </p:nvSpPr>
        <p:spPr/>
        <p:txBody>
          <a:bodyPr/>
          <a:lstStyle/>
          <a:p>
            <a:r>
              <a:rPr lang="en-US" dirty="0"/>
              <a:t>Unused IT15 Balances</a:t>
            </a:r>
          </a:p>
        </p:txBody>
      </p:sp>
      <p:sp>
        <p:nvSpPr>
          <p:cNvPr id="8" name="Text Placeholder 7">
            <a:extLst>
              <a:ext uri="{FF2B5EF4-FFF2-40B4-BE49-F238E27FC236}">
                <a16:creationId xmlns:a16="http://schemas.microsoft.com/office/drawing/2014/main" id="{4947ACD1-4EDB-791A-3750-536FFD0D2087}"/>
              </a:ext>
            </a:extLst>
          </p:cNvPr>
          <p:cNvSpPr>
            <a:spLocks noGrp="1"/>
          </p:cNvSpPr>
          <p:nvPr>
            <p:ph type="body" sz="half" idx="2"/>
          </p:nvPr>
        </p:nvSpPr>
        <p:spPr/>
        <p:txBody>
          <a:bodyPr/>
          <a:lstStyle/>
          <a:p>
            <a:pPr marL="285750" indent="-285750">
              <a:buFont typeface="Arial" panose="020B0604020202020204" pitchFamily="34" charset="0"/>
              <a:buChar char="•"/>
            </a:pPr>
            <a:r>
              <a:rPr lang="en-US" dirty="0"/>
              <a:t>When a student does not fully utilize their IT15 balance, a remaining balance may carry forward and result in excess earnings being charged to Federal Work-Study in subsequent semesters.</a:t>
            </a:r>
          </a:p>
          <a:p>
            <a:pPr marL="285750" indent="-285750">
              <a:buFont typeface="Arial" panose="020B0604020202020204" pitchFamily="34" charset="0"/>
              <a:buChar char="•"/>
            </a:pPr>
            <a:r>
              <a:rPr lang="en-US" dirty="0"/>
              <a:t>We are developing a process to identify and clear these remaining IT15 balances from prior aid years for business offices.</a:t>
            </a:r>
          </a:p>
          <a:p>
            <a:pPr marL="285750" indent="-285750">
              <a:buFont typeface="Arial" panose="020B0604020202020204" pitchFamily="34" charset="0"/>
              <a:buChar char="•"/>
            </a:pPr>
            <a:r>
              <a:rPr lang="en-US" dirty="0"/>
              <a:t>Additional details and implementation guidance will be shared as the process is finalized.</a:t>
            </a:r>
          </a:p>
        </p:txBody>
      </p:sp>
      <p:pic>
        <p:nvPicPr>
          <p:cNvPr id="10" name="Picture Placeholder 9" descr="Complete puzzle with one piece lit up">
            <a:extLst>
              <a:ext uri="{FF2B5EF4-FFF2-40B4-BE49-F238E27FC236}">
                <a16:creationId xmlns:a16="http://schemas.microsoft.com/office/drawing/2014/main" id="{7EBCF353-2B79-473F-3D8C-3D78662EA840}"/>
              </a:ext>
            </a:extLst>
          </p:cNvPr>
          <p:cNvPicPr>
            <a:picLocks noGrp="1" noChangeAspect="1"/>
          </p:cNvPicPr>
          <p:nvPr>
            <p:ph type="pic" idx="1"/>
          </p:nvPr>
        </p:nvPicPr>
        <p:blipFill>
          <a:blip r:embed="rId2"/>
          <a:srcRect l="4351" r="4351"/>
          <a:stretch>
            <a:fillRect/>
          </a:stretch>
        </p:blipFill>
        <p:spPr/>
      </p:pic>
      <p:sp>
        <p:nvSpPr>
          <p:cNvPr id="5" name="Slide Number Placeholder 4">
            <a:extLst>
              <a:ext uri="{FF2B5EF4-FFF2-40B4-BE49-F238E27FC236}">
                <a16:creationId xmlns:a16="http://schemas.microsoft.com/office/drawing/2014/main" id="{6BD9B183-D180-A800-0A5C-AAD0FF5F97A2}"/>
              </a:ext>
            </a:extLst>
          </p:cNvPr>
          <p:cNvSpPr>
            <a:spLocks noGrp="1"/>
          </p:cNvSpPr>
          <p:nvPr>
            <p:ph type="sldNum" sz="quarter" idx="19"/>
          </p:nvPr>
        </p:nvSpPr>
        <p:spPr/>
        <p:txBody>
          <a:bodyPr/>
          <a:lstStyle/>
          <a:p>
            <a:fld id="{6D22F896-40B5-4ADD-8801-0D06FADFA095}" type="slidenum">
              <a:rPr lang="en-US" smtClean="0"/>
              <a:pPr/>
              <a:t>22</a:t>
            </a:fld>
            <a:endParaRPr lang="en-US" dirty="0"/>
          </a:p>
        </p:txBody>
      </p:sp>
    </p:spTree>
    <p:extLst>
      <p:ext uri="{BB962C8B-B14F-4D97-AF65-F5344CB8AC3E}">
        <p14:creationId xmlns:p14="http://schemas.microsoft.com/office/powerpoint/2010/main" val="9736826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59B32-A955-711B-F545-F0CA796F01CB}"/>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43F4A0DE-6299-ACB6-1FC8-F6A969A24C20}"/>
              </a:ext>
            </a:extLst>
          </p:cNvPr>
          <p:cNvSpPr>
            <a:spLocks noGrp="1"/>
          </p:cNvSpPr>
          <p:nvPr>
            <p:ph type="body" sz="quarter" idx="10"/>
          </p:nvPr>
        </p:nvSpPr>
        <p:spPr>
          <a:xfrm>
            <a:off x="924339" y="3434010"/>
            <a:ext cx="7874567" cy="1310518"/>
          </a:xfrm>
        </p:spPr>
        <p:txBody>
          <a:bodyPr>
            <a:normAutofit/>
          </a:bodyPr>
          <a:lstStyle/>
          <a:p>
            <a:r>
              <a:rPr lang="en-US" dirty="0">
                <a:solidFill>
                  <a:schemeClr val="accent4"/>
                </a:solidFill>
              </a:rPr>
              <a:t>Questions? Contact </a:t>
            </a:r>
            <a:r>
              <a:rPr lang="en-US" dirty="0">
                <a:solidFill>
                  <a:schemeClr val="accent4"/>
                </a:solidFill>
                <a:hlinkClick r:id="rId2">
                  <a:extLst>
                    <a:ext uri="{A12FA001-AC4F-418D-AE19-62706E023703}">
                      <ahyp:hlinkClr xmlns:ahyp="http://schemas.microsoft.com/office/drawing/2018/hyperlinkcolor" val="tx"/>
                    </a:ext>
                  </a:extLst>
                </a:hlinkClick>
              </a:rPr>
              <a:t>workstudy@purdue.edu</a:t>
            </a:r>
            <a:r>
              <a:rPr lang="en-US" dirty="0">
                <a:solidFill>
                  <a:schemeClr val="accent4"/>
                </a:solidFill>
              </a:rPr>
              <a:t> </a:t>
            </a:r>
          </a:p>
        </p:txBody>
      </p:sp>
    </p:spTree>
    <p:extLst>
      <p:ext uri="{BB962C8B-B14F-4D97-AF65-F5344CB8AC3E}">
        <p14:creationId xmlns:p14="http://schemas.microsoft.com/office/powerpoint/2010/main" val="1001197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F8E777-DCF0-89EA-E8E4-4F19992843AF}"/>
              </a:ext>
            </a:extLst>
          </p:cNvPr>
          <p:cNvSpPr>
            <a:spLocks noGrp="1"/>
          </p:cNvSpPr>
          <p:nvPr>
            <p:ph type="title"/>
          </p:nvPr>
        </p:nvSpPr>
        <p:spPr/>
        <p:txBody>
          <a:bodyPr>
            <a:normAutofit fontScale="90000"/>
          </a:bodyPr>
          <a:lstStyle/>
          <a:p>
            <a:r>
              <a:rPr lang="en-US" dirty="0"/>
              <a:t>Federal Work-Study</a:t>
            </a:r>
          </a:p>
        </p:txBody>
      </p:sp>
      <p:pic>
        <p:nvPicPr>
          <p:cNvPr id="16" name="Picture Placeholder 15" descr="Purdue Bell Tower with Fall leaves ">
            <a:extLst>
              <a:ext uri="{FF2B5EF4-FFF2-40B4-BE49-F238E27FC236}">
                <a16:creationId xmlns:a16="http://schemas.microsoft.com/office/drawing/2014/main" id="{882BC678-6341-3F22-8C66-F0E033593FB7}"/>
              </a:ext>
            </a:extLst>
          </p:cNvPr>
          <p:cNvPicPr>
            <a:picLocks noGrp="1" noChangeAspect="1"/>
          </p:cNvPicPr>
          <p:nvPr>
            <p:ph type="pic" idx="13"/>
          </p:nvPr>
        </p:nvPicPr>
        <p:blipFill>
          <a:blip r:embed="rId2"/>
          <a:srcRect l="3888" r="3888"/>
          <a:stretch>
            <a:fillRect/>
          </a:stretch>
        </p:blipFill>
        <p:spPr>
          <a:xfrm>
            <a:off x="943388" y="1714500"/>
            <a:ext cx="4632854" cy="3349020"/>
          </a:xfrm>
        </p:spPr>
      </p:pic>
      <p:sp>
        <p:nvSpPr>
          <p:cNvPr id="3" name="Text Placeholder 2">
            <a:extLst>
              <a:ext uri="{FF2B5EF4-FFF2-40B4-BE49-F238E27FC236}">
                <a16:creationId xmlns:a16="http://schemas.microsoft.com/office/drawing/2014/main" id="{69DAAF1E-5DFA-9E88-2254-E50BE02970DC}"/>
              </a:ext>
            </a:extLst>
          </p:cNvPr>
          <p:cNvSpPr>
            <a:spLocks noGrp="1"/>
          </p:cNvSpPr>
          <p:nvPr>
            <p:ph type="body" sz="half" idx="2"/>
          </p:nvPr>
        </p:nvSpPr>
        <p:spPr>
          <a:xfrm>
            <a:off x="6615759" y="1543322"/>
            <a:ext cx="5129927" cy="4688145"/>
          </a:xfrm>
        </p:spPr>
        <p:txBody>
          <a:bodyPr>
            <a:noAutofit/>
          </a:bodyPr>
          <a:lstStyle/>
          <a:p>
            <a:pPr marL="285750" indent="-285750">
              <a:buFont typeface="Arial" panose="020B0604020202020204" pitchFamily="34" charset="0"/>
              <a:buChar char="•"/>
            </a:pPr>
            <a:r>
              <a:rPr lang="en-US" dirty="0"/>
              <a:t>A federally funded program that helps students with financial need get part-time jobs, allowing them to earn money to help pay for college expenses.</a:t>
            </a:r>
          </a:p>
          <a:p>
            <a:pPr marL="285750" indent="-285750">
              <a:buFont typeface="Arial" panose="020B0604020202020204" pitchFamily="34" charset="0"/>
              <a:buChar char="•"/>
            </a:pPr>
            <a:r>
              <a:rPr lang="en-US" dirty="0"/>
              <a:t>Education is first priority so students usually work 10-15 hours/week.</a:t>
            </a:r>
          </a:p>
          <a:p>
            <a:pPr marL="285750" indent="-285750">
              <a:buFont typeface="Arial" panose="020B0604020202020204" pitchFamily="34" charset="0"/>
              <a:buChar char="•"/>
            </a:pPr>
            <a:r>
              <a:rPr lang="en-US" dirty="0"/>
              <a:t>The program encourages community service and work related to a student’s course of study (when possible)</a:t>
            </a:r>
          </a:p>
          <a:p>
            <a:pPr marL="285750" indent="-285750">
              <a:buFont typeface="Arial" panose="020B0604020202020204" pitchFamily="34" charset="0"/>
              <a:buChar char="•"/>
            </a:pPr>
            <a:r>
              <a:rPr lang="en-US" dirty="0"/>
              <a:t>FWS jobs may be on or off-campus positions.</a:t>
            </a:r>
          </a:p>
          <a:p>
            <a:pPr marL="742950" lvl="1" indent="-285750">
              <a:buFont typeface="Arial" panose="020B0604020202020204" pitchFamily="34" charset="0"/>
              <a:buChar char="•"/>
            </a:pPr>
            <a:r>
              <a:rPr lang="en-US" sz="1600" dirty="0"/>
              <a:t>Most jobs on campus and offered through Purdue are eligible for FWS,</a:t>
            </a:r>
          </a:p>
          <a:p>
            <a:pPr marL="742950" lvl="1" indent="-285750">
              <a:buFont typeface="Arial" panose="020B0604020202020204" pitchFamily="34" charset="0"/>
              <a:buChar char="•"/>
            </a:pPr>
            <a:r>
              <a:rPr lang="en-US" sz="1600" dirty="0"/>
              <a:t>Off-campus positions are with public agencies or private non-profits.</a:t>
            </a:r>
            <a:endParaRPr lang="en-US" dirty="0"/>
          </a:p>
          <a:p>
            <a:pPr marL="285750" indent="-285750">
              <a:buFont typeface="Arial" panose="020B0604020202020204" pitchFamily="34" charset="0"/>
              <a:buChar char="•"/>
            </a:pPr>
            <a:r>
              <a:rPr lang="en-US" dirty="0"/>
              <a:t>75% FWS funds/25% employer funds split.</a:t>
            </a:r>
          </a:p>
          <a:p>
            <a:pPr marL="742950" lvl="1" indent="-285750">
              <a:buFont typeface="Arial" panose="020B0604020202020204" pitchFamily="34" charset="0"/>
              <a:buChar char="•"/>
            </a:pPr>
            <a:r>
              <a:rPr lang="en-US" sz="1600" dirty="0"/>
              <a:t>100% FWS funds coverage is possible for students working an eligible tutor position (reading/math).</a:t>
            </a:r>
            <a:endParaRPr lang="en-US" dirty="0"/>
          </a:p>
          <a:p>
            <a:endParaRPr lang="en-US" dirty="0"/>
          </a:p>
        </p:txBody>
      </p:sp>
      <p:sp>
        <p:nvSpPr>
          <p:cNvPr id="8" name="Slide Number Placeholder 7">
            <a:extLst>
              <a:ext uri="{FF2B5EF4-FFF2-40B4-BE49-F238E27FC236}">
                <a16:creationId xmlns:a16="http://schemas.microsoft.com/office/drawing/2014/main" id="{7823DBB3-595A-AB40-7D88-E63276DEC79A}"/>
              </a:ext>
            </a:extLst>
          </p:cNvPr>
          <p:cNvSpPr>
            <a:spLocks noGrp="1"/>
          </p:cNvSpPr>
          <p:nvPr>
            <p:ph type="sldNum" sz="quarter" idx="19"/>
          </p:nvPr>
        </p:nvSpPr>
        <p:spPr/>
        <p:txBody>
          <a:bodyPr/>
          <a:lstStyle/>
          <a:p>
            <a:fld id="{6D22F896-40B5-4ADD-8801-0D06FADFA095}" type="slidenum">
              <a:rPr lang="en-US" smtClean="0"/>
              <a:pPr/>
              <a:t>3</a:t>
            </a:fld>
            <a:endParaRPr lang="en-US" dirty="0"/>
          </a:p>
        </p:txBody>
      </p:sp>
    </p:spTree>
    <p:extLst>
      <p:ext uri="{BB962C8B-B14F-4D97-AF65-F5344CB8AC3E}">
        <p14:creationId xmlns:p14="http://schemas.microsoft.com/office/powerpoint/2010/main" val="1320700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BF1C6EF-0080-F9AC-8115-EF71FA36F5F0}"/>
              </a:ext>
            </a:extLst>
          </p:cNvPr>
          <p:cNvSpPr>
            <a:spLocks noGrp="1"/>
          </p:cNvSpPr>
          <p:nvPr>
            <p:ph type="title"/>
          </p:nvPr>
        </p:nvSpPr>
        <p:spPr/>
        <p:txBody>
          <a:bodyPr>
            <a:normAutofit fontScale="90000"/>
          </a:bodyPr>
          <a:lstStyle/>
          <a:p>
            <a:r>
              <a:rPr lang="en-US" dirty="0"/>
              <a:t>Federal Work-Study: Eligibility &amp; Awarding</a:t>
            </a:r>
          </a:p>
        </p:txBody>
      </p:sp>
      <p:sp>
        <p:nvSpPr>
          <p:cNvPr id="10" name="Text Placeholder 2">
            <a:extLst>
              <a:ext uri="{FF2B5EF4-FFF2-40B4-BE49-F238E27FC236}">
                <a16:creationId xmlns:a16="http://schemas.microsoft.com/office/drawing/2014/main" id="{AB12258D-4482-39ED-5DE7-DBA2C511BD94}"/>
              </a:ext>
            </a:extLst>
          </p:cNvPr>
          <p:cNvSpPr txBox="1">
            <a:spLocks/>
          </p:cNvSpPr>
          <p:nvPr/>
        </p:nvSpPr>
        <p:spPr>
          <a:xfrm>
            <a:off x="562170" y="1149378"/>
            <a:ext cx="5844676" cy="4829254"/>
          </a:xfrm>
          <a:prstGeom prst="rect">
            <a:avLst/>
          </a:prstGeom>
        </p:spPr>
        <p:txBody>
          <a:bodyPr/>
          <a:lstStyle>
            <a:lvl1pPr marL="228600" indent="-228600" algn="l" defTabSz="914400" rtl="0" eaLnBrk="1" latinLnBrk="0" hangingPunct="1">
              <a:lnSpc>
                <a:spcPct val="90000"/>
              </a:lnSpc>
              <a:spcBef>
                <a:spcPts val="1000"/>
              </a:spcBef>
              <a:buFont typeface="Wingdings" pitchFamily="2" charset="2"/>
              <a:buChar char="§"/>
              <a:defRPr sz="2000" b="0"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1800" b="0" i="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1600" b="0" i="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500" b="0" i="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u="sng" dirty="0"/>
              <a:t>Eligibility for incoming students </a:t>
            </a:r>
          </a:p>
          <a:p>
            <a:pPr>
              <a:buFont typeface="Arial" panose="020B0604020202020204" pitchFamily="34" charset="0"/>
              <a:buChar char="•"/>
            </a:pPr>
            <a:r>
              <a:rPr lang="en-US" sz="1600" dirty="0"/>
              <a:t>Student must be </a:t>
            </a:r>
            <a:r>
              <a:rPr lang="en-US" sz="1600" dirty="0" err="1"/>
              <a:t>ugrad</a:t>
            </a:r>
            <a:r>
              <a:rPr lang="en-US" sz="1600" dirty="0"/>
              <a:t> and file a FAFSA.</a:t>
            </a:r>
          </a:p>
          <a:p>
            <a:pPr>
              <a:buFont typeface="Arial" panose="020B0604020202020204" pitchFamily="34" charset="0"/>
              <a:buChar char="•"/>
            </a:pPr>
            <a:r>
              <a:rPr lang="en-US" sz="1600" dirty="0"/>
              <a:t>Be enrolled at least-half-time in a degree-seeking program.</a:t>
            </a:r>
          </a:p>
          <a:p>
            <a:pPr>
              <a:buFont typeface="Arial" panose="020B0604020202020204" pitchFamily="34" charset="0"/>
              <a:buChar char="•"/>
            </a:pPr>
            <a:r>
              <a:rPr lang="en-US" sz="1600" dirty="0"/>
              <a:t>Have an SAI of &lt;/= 15,000</a:t>
            </a:r>
          </a:p>
          <a:p>
            <a:pPr>
              <a:buFont typeface="Arial" panose="020B0604020202020204" pitchFamily="34" charset="0"/>
              <a:buChar char="•"/>
            </a:pPr>
            <a:r>
              <a:rPr lang="en-US" sz="1600" dirty="0"/>
              <a:t>Have unmet need.</a:t>
            </a:r>
          </a:p>
          <a:p>
            <a:pPr marL="0" indent="0">
              <a:buNone/>
            </a:pPr>
            <a:r>
              <a:rPr lang="en-US" sz="1600" b="1" u="sng" dirty="0"/>
              <a:t>Eligibility for returning students</a:t>
            </a:r>
          </a:p>
          <a:p>
            <a:pPr>
              <a:buFont typeface="Arial" panose="020B0604020202020204" pitchFamily="34" charset="0"/>
              <a:buChar char="•"/>
            </a:pPr>
            <a:r>
              <a:rPr lang="en-US" sz="1600" dirty="0"/>
              <a:t>Must have earned FWS in prior year</a:t>
            </a:r>
          </a:p>
          <a:p>
            <a:pPr marL="0" indent="0">
              <a:buNone/>
            </a:pPr>
            <a:r>
              <a:rPr lang="en-US" sz="1600" b="1" u="sng" dirty="0"/>
              <a:t>Awarding</a:t>
            </a:r>
          </a:p>
          <a:p>
            <a:pPr>
              <a:buFont typeface="Arial" panose="020B0604020202020204" pitchFamily="34" charset="0"/>
              <a:buChar char="•"/>
            </a:pPr>
            <a:r>
              <a:rPr lang="en-US" sz="1600" dirty="0"/>
              <a:t>Max award for Academic Year (AY) is $3,000 ($1,500 for fall/spring only).</a:t>
            </a:r>
          </a:p>
          <a:p>
            <a:pPr>
              <a:buFont typeface="Arial" panose="020B0604020202020204" pitchFamily="34" charset="0"/>
              <a:buChar char="•"/>
            </a:pPr>
            <a:r>
              <a:rPr lang="en-US" sz="1600" dirty="0"/>
              <a:t>Amounts can be increased marginally if requested and unmet need exists—FWS funding must not be exhausted.</a:t>
            </a:r>
          </a:p>
          <a:p>
            <a:pPr>
              <a:buFont typeface="Arial" panose="020B0604020202020204" pitchFamily="34" charset="0"/>
              <a:buChar char="•"/>
            </a:pPr>
            <a:r>
              <a:rPr lang="en-US" sz="1600" dirty="0"/>
              <a:t>Students may continue to earn FWS funds during the following periods: October, Winter and Spring breaks</a:t>
            </a:r>
          </a:p>
          <a:p>
            <a:pPr>
              <a:buFont typeface="Arial" panose="020B0604020202020204" pitchFamily="34" charset="0"/>
              <a:buChar char="•"/>
            </a:pPr>
            <a:r>
              <a:rPr lang="en-US" sz="1600" dirty="0"/>
              <a:t>No summer FWS offered.</a:t>
            </a:r>
            <a:endParaRPr lang="en-US" dirty="0"/>
          </a:p>
        </p:txBody>
      </p:sp>
      <p:pic>
        <p:nvPicPr>
          <p:cNvPr id="7" name="Picture Placeholder 6" descr="Purdue road with students walking and skateboarding in fall">
            <a:extLst>
              <a:ext uri="{FF2B5EF4-FFF2-40B4-BE49-F238E27FC236}">
                <a16:creationId xmlns:a16="http://schemas.microsoft.com/office/drawing/2014/main" id="{478D288D-BC98-D1CA-423A-EF8D9E9BA1A3}"/>
              </a:ext>
            </a:extLst>
          </p:cNvPr>
          <p:cNvPicPr>
            <a:picLocks noGrp="1" noChangeAspect="1"/>
          </p:cNvPicPr>
          <p:nvPr>
            <p:ph type="pic" idx="1"/>
          </p:nvPr>
        </p:nvPicPr>
        <p:blipFill>
          <a:blip r:embed="rId2"/>
          <a:srcRect t="23636" b="23636"/>
          <a:stretch>
            <a:fillRect/>
          </a:stretch>
        </p:blipFill>
        <p:spPr>
          <a:xfrm>
            <a:off x="6406846" y="1543323"/>
            <a:ext cx="5458727" cy="4317728"/>
          </a:xfrm>
        </p:spPr>
      </p:pic>
      <p:sp>
        <p:nvSpPr>
          <p:cNvPr id="6" name="Slide Number Placeholder 5">
            <a:extLst>
              <a:ext uri="{FF2B5EF4-FFF2-40B4-BE49-F238E27FC236}">
                <a16:creationId xmlns:a16="http://schemas.microsoft.com/office/drawing/2014/main" id="{0894AC46-1B24-B933-A0B0-087E686CFBDC}"/>
              </a:ext>
            </a:extLst>
          </p:cNvPr>
          <p:cNvSpPr>
            <a:spLocks noGrp="1"/>
          </p:cNvSpPr>
          <p:nvPr>
            <p:ph type="sldNum" sz="quarter" idx="19"/>
          </p:nvPr>
        </p:nvSpPr>
        <p:spPr/>
        <p:txBody>
          <a:bodyPr/>
          <a:lstStyle/>
          <a:p>
            <a:fld id="{6D22F896-40B5-4ADD-8801-0D06FADFA095}" type="slidenum">
              <a:rPr lang="en-US" smtClean="0"/>
              <a:pPr/>
              <a:t>4</a:t>
            </a:fld>
            <a:endParaRPr lang="en-US" dirty="0"/>
          </a:p>
        </p:txBody>
      </p:sp>
    </p:spTree>
    <p:extLst>
      <p:ext uri="{BB962C8B-B14F-4D97-AF65-F5344CB8AC3E}">
        <p14:creationId xmlns:p14="http://schemas.microsoft.com/office/powerpoint/2010/main" val="2395900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00335-90C2-77EA-3B0D-9999376E27D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47A8F4D-DC2C-B80A-4792-6A47C1A73F84}"/>
              </a:ext>
            </a:extLst>
          </p:cNvPr>
          <p:cNvSpPr>
            <a:spLocks noGrp="1"/>
          </p:cNvSpPr>
          <p:nvPr>
            <p:ph type="title"/>
          </p:nvPr>
        </p:nvSpPr>
        <p:spPr/>
        <p:txBody>
          <a:bodyPr>
            <a:normAutofit fontScale="90000"/>
          </a:bodyPr>
          <a:lstStyle/>
          <a:p>
            <a:r>
              <a:rPr lang="en-US" dirty="0"/>
              <a:t>Federal Work-Study: Hours</a:t>
            </a:r>
          </a:p>
        </p:txBody>
      </p:sp>
      <p:pic>
        <p:nvPicPr>
          <p:cNvPr id="8" name="Picture Placeholder 7" descr="Purdue Students walking down the sidewalk">
            <a:extLst>
              <a:ext uri="{FF2B5EF4-FFF2-40B4-BE49-F238E27FC236}">
                <a16:creationId xmlns:a16="http://schemas.microsoft.com/office/drawing/2014/main" id="{6F8436C2-5AC1-9A9E-782C-CB04C52295B4}"/>
              </a:ext>
            </a:extLst>
          </p:cNvPr>
          <p:cNvPicPr>
            <a:picLocks noGrp="1" noChangeAspect="1"/>
          </p:cNvPicPr>
          <p:nvPr>
            <p:ph type="pic" idx="1"/>
          </p:nvPr>
        </p:nvPicPr>
        <p:blipFill>
          <a:blip r:embed="rId2"/>
          <a:srcRect l="7855" r="7855"/>
          <a:stretch>
            <a:fillRect/>
          </a:stretch>
        </p:blipFill>
        <p:spPr/>
      </p:pic>
      <p:sp>
        <p:nvSpPr>
          <p:cNvPr id="10" name="Text Placeholder 2">
            <a:extLst>
              <a:ext uri="{FF2B5EF4-FFF2-40B4-BE49-F238E27FC236}">
                <a16:creationId xmlns:a16="http://schemas.microsoft.com/office/drawing/2014/main" id="{50A474A3-3A81-F0B0-46C6-069CE29D9542}"/>
              </a:ext>
            </a:extLst>
          </p:cNvPr>
          <p:cNvSpPr txBox="1">
            <a:spLocks/>
          </p:cNvSpPr>
          <p:nvPr/>
        </p:nvSpPr>
        <p:spPr>
          <a:xfrm>
            <a:off x="6523700" y="1149378"/>
            <a:ext cx="5458727" cy="4480457"/>
          </a:xfrm>
          <a:prstGeom prst="rect">
            <a:avLst/>
          </a:prstGeom>
        </p:spPr>
        <p:txBody>
          <a:bodyPr/>
          <a:lstStyle>
            <a:lvl1pPr marL="228600" indent="-228600" algn="l" defTabSz="914400" rtl="0" eaLnBrk="1" latinLnBrk="0" hangingPunct="1">
              <a:lnSpc>
                <a:spcPct val="90000"/>
              </a:lnSpc>
              <a:spcBef>
                <a:spcPts val="1000"/>
              </a:spcBef>
              <a:buFont typeface="Wingdings" pitchFamily="2" charset="2"/>
              <a:buChar char="§"/>
              <a:defRPr sz="2000" b="0"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1800" b="0" i="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1600" b="0" i="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500" b="0" i="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u="sng" dirty="0"/>
              <a:t>Student Employee Hours and Pay Restrictions</a:t>
            </a:r>
          </a:p>
          <a:p>
            <a:pPr>
              <a:buFont typeface="Arial" panose="020B0604020202020204" pitchFamily="34" charset="0"/>
              <a:buChar char="•"/>
            </a:pPr>
            <a:r>
              <a:rPr lang="en-US" sz="1600" dirty="0"/>
              <a:t>Cannot be paid for non-work hours: vacation, holiday, sick...</a:t>
            </a:r>
          </a:p>
          <a:p>
            <a:pPr>
              <a:buFont typeface="Arial" panose="020B0604020202020204" pitchFamily="34" charset="0"/>
              <a:buChar char="•"/>
            </a:pPr>
            <a:r>
              <a:rPr lang="en-US" sz="1600" dirty="0"/>
              <a:t>Cannot work flex-time</a:t>
            </a:r>
          </a:p>
          <a:p>
            <a:pPr>
              <a:buFont typeface="Arial" panose="020B0604020202020204" pitchFamily="34" charset="0"/>
              <a:buChar char="•"/>
            </a:pPr>
            <a:r>
              <a:rPr lang="en-US" sz="1600" b="1" u="sng" dirty="0"/>
              <a:t>Hours cannot accumulate over several pay periods</a:t>
            </a:r>
          </a:p>
          <a:p>
            <a:pPr>
              <a:buFont typeface="Arial" panose="020B0604020202020204" pitchFamily="34" charset="0"/>
              <a:buChar char="•"/>
            </a:pPr>
            <a:r>
              <a:rPr lang="en-US" sz="1600" dirty="0"/>
              <a:t>Cannot have pay garnished for any item other than amounts owed for attendance during an award period</a:t>
            </a:r>
          </a:p>
          <a:p>
            <a:pPr>
              <a:buFont typeface="Arial" panose="020B0604020202020204" pitchFamily="34" charset="0"/>
              <a:buChar char="•"/>
            </a:pPr>
            <a:r>
              <a:rPr lang="en-US" sz="1600" dirty="0"/>
              <a:t>Should not work over 40 </a:t>
            </a:r>
            <a:r>
              <a:rPr lang="en-US" sz="1600" dirty="0" err="1"/>
              <a:t>hrs</a:t>
            </a:r>
            <a:r>
              <a:rPr lang="en-US" sz="1600" dirty="0"/>
              <a:t>/week and </a:t>
            </a:r>
            <a:r>
              <a:rPr lang="en-US" sz="1600" b="1" u="sng" dirty="0"/>
              <a:t>must</a:t>
            </a:r>
            <a:r>
              <a:rPr lang="en-US" sz="1600" dirty="0"/>
              <a:t> be paid for all hours worked at an hourly rate</a:t>
            </a:r>
          </a:p>
          <a:p>
            <a:pPr lvl="1">
              <a:buFont typeface="Arial" panose="020B0604020202020204" pitchFamily="34" charset="0"/>
              <a:buChar char="•"/>
            </a:pPr>
            <a:r>
              <a:rPr lang="en-US" sz="1400" dirty="0"/>
              <a:t>Undergrads cannot be paid via stipends</a:t>
            </a:r>
          </a:p>
          <a:p>
            <a:pPr>
              <a:buFont typeface="Arial" panose="020B0604020202020204" pitchFamily="34" charset="0"/>
              <a:buChar char="•"/>
            </a:pPr>
            <a:r>
              <a:rPr lang="en-US" sz="1600" dirty="0"/>
              <a:t>Students working in more than one dept. should not work more than 40 </a:t>
            </a:r>
            <a:r>
              <a:rPr lang="en-US" sz="1600" dirty="0" err="1"/>
              <a:t>hrs</a:t>
            </a:r>
            <a:r>
              <a:rPr lang="en-US" sz="1600" dirty="0"/>
              <a:t>/week </a:t>
            </a:r>
            <a:r>
              <a:rPr lang="en-US" sz="1600" b="1" u="sng" dirty="0"/>
              <a:t>combined</a:t>
            </a:r>
          </a:p>
          <a:p>
            <a:pPr>
              <a:buFont typeface="Arial" panose="020B0604020202020204" pitchFamily="34" charset="0"/>
              <a:buChar char="•"/>
            </a:pPr>
            <a:r>
              <a:rPr lang="en-US" sz="1600" dirty="0"/>
              <a:t>In case of overtime occurring, dept. will be asked to cover overtime costs (split if more than on dept.)</a:t>
            </a:r>
          </a:p>
        </p:txBody>
      </p:sp>
      <p:sp>
        <p:nvSpPr>
          <p:cNvPr id="6" name="Slide Number Placeholder 5">
            <a:extLst>
              <a:ext uri="{FF2B5EF4-FFF2-40B4-BE49-F238E27FC236}">
                <a16:creationId xmlns:a16="http://schemas.microsoft.com/office/drawing/2014/main" id="{C28DAF36-A4D8-7559-3923-D3A1DED8488A}"/>
              </a:ext>
            </a:extLst>
          </p:cNvPr>
          <p:cNvSpPr>
            <a:spLocks noGrp="1"/>
          </p:cNvSpPr>
          <p:nvPr>
            <p:ph type="sldNum" sz="quarter" idx="19"/>
          </p:nvPr>
        </p:nvSpPr>
        <p:spPr/>
        <p:txBody>
          <a:bodyPr/>
          <a:lstStyle/>
          <a:p>
            <a:fld id="{6D22F896-40B5-4ADD-8801-0D06FADFA095}" type="slidenum">
              <a:rPr lang="en-US" smtClean="0"/>
              <a:pPr/>
              <a:t>5</a:t>
            </a:fld>
            <a:endParaRPr lang="en-US" dirty="0"/>
          </a:p>
        </p:txBody>
      </p:sp>
    </p:spTree>
    <p:extLst>
      <p:ext uri="{BB962C8B-B14F-4D97-AF65-F5344CB8AC3E}">
        <p14:creationId xmlns:p14="http://schemas.microsoft.com/office/powerpoint/2010/main" val="28785165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FEB80-64F1-C7D4-9F12-4C655E9EB8D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2AAC1D8-B059-2DB0-94AA-999BF981A4E2}"/>
              </a:ext>
            </a:extLst>
          </p:cNvPr>
          <p:cNvSpPr>
            <a:spLocks noGrp="1"/>
          </p:cNvSpPr>
          <p:nvPr>
            <p:ph type="title"/>
          </p:nvPr>
        </p:nvSpPr>
        <p:spPr/>
        <p:txBody>
          <a:bodyPr>
            <a:normAutofit fontScale="90000"/>
          </a:bodyPr>
          <a:lstStyle/>
          <a:p>
            <a:r>
              <a:rPr lang="en-US" dirty="0"/>
              <a:t>Federal Work-Study: Additional Information</a:t>
            </a:r>
          </a:p>
        </p:txBody>
      </p:sp>
      <p:sp>
        <p:nvSpPr>
          <p:cNvPr id="10" name="Text Placeholder 2">
            <a:extLst>
              <a:ext uri="{FF2B5EF4-FFF2-40B4-BE49-F238E27FC236}">
                <a16:creationId xmlns:a16="http://schemas.microsoft.com/office/drawing/2014/main" id="{FF5454E8-7173-8073-1140-4B4AEC632F2D}"/>
              </a:ext>
            </a:extLst>
          </p:cNvPr>
          <p:cNvSpPr txBox="1">
            <a:spLocks/>
          </p:cNvSpPr>
          <p:nvPr/>
        </p:nvSpPr>
        <p:spPr>
          <a:xfrm>
            <a:off x="562170" y="1714500"/>
            <a:ext cx="5458727" cy="3915335"/>
          </a:xfrm>
          <a:prstGeom prst="rect">
            <a:avLst/>
          </a:prstGeom>
        </p:spPr>
        <p:txBody>
          <a:bodyPr/>
          <a:lstStyle>
            <a:lvl1pPr marL="228600" indent="-228600" algn="l" defTabSz="914400" rtl="0" eaLnBrk="1" latinLnBrk="0" hangingPunct="1">
              <a:lnSpc>
                <a:spcPct val="90000"/>
              </a:lnSpc>
              <a:spcBef>
                <a:spcPts val="1000"/>
              </a:spcBef>
              <a:buFont typeface="Wingdings" pitchFamily="2" charset="2"/>
              <a:buChar char="§"/>
              <a:defRPr sz="2000" b="0"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pitchFamily="2" charset="2"/>
              <a:buChar char="§"/>
              <a:defRPr sz="1800" b="0" i="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pitchFamily="2" charset="2"/>
              <a:buChar char="§"/>
              <a:defRPr sz="1600" b="0" i="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pitchFamily="2" charset="2"/>
              <a:buChar char="§"/>
              <a:defRPr sz="1500" b="0" i="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pitchFamily="2" charset="2"/>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u="sng" dirty="0"/>
              <a:t>Student Employee Additional Information</a:t>
            </a:r>
          </a:p>
          <a:p>
            <a:pPr>
              <a:buFont typeface="Arial" panose="020B0604020202020204" pitchFamily="34" charset="0"/>
              <a:buChar char="•"/>
            </a:pPr>
            <a:r>
              <a:rPr lang="en-US" sz="1600" dirty="0"/>
              <a:t>Must not displace current employee</a:t>
            </a:r>
            <a:endParaRPr lang="en-US" sz="1600" b="1" u="sng" dirty="0"/>
          </a:p>
          <a:p>
            <a:pPr>
              <a:buFont typeface="Arial" panose="020B0604020202020204" pitchFamily="34" charset="0"/>
              <a:buChar char="•"/>
            </a:pPr>
            <a:r>
              <a:rPr lang="en-US" sz="1600" dirty="0"/>
              <a:t>Must be paid for all hours worked (cannot volunteer services/time)</a:t>
            </a:r>
          </a:p>
          <a:p>
            <a:pPr>
              <a:buFont typeface="Arial" panose="020B0604020202020204" pitchFamily="34" charset="0"/>
              <a:buChar char="•"/>
            </a:pPr>
            <a:r>
              <a:rPr lang="en-US" sz="1600" dirty="0"/>
              <a:t>May earn academic credit while working a FWS job when applicable</a:t>
            </a:r>
            <a:endParaRPr lang="en-US" sz="1400" dirty="0"/>
          </a:p>
        </p:txBody>
      </p:sp>
      <p:sp>
        <p:nvSpPr>
          <p:cNvPr id="6" name="Slide Number Placeholder 5">
            <a:extLst>
              <a:ext uri="{FF2B5EF4-FFF2-40B4-BE49-F238E27FC236}">
                <a16:creationId xmlns:a16="http://schemas.microsoft.com/office/drawing/2014/main" id="{D0A33C83-7EC7-0FB0-3B68-28D1B73A7A4E}"/>
              </a:ext>
            </a:extLst>
          </p:cNvPr>
          <p:cNvSpPr>
            <a:spLocks noGrp="1"/>
          </p:cNvSpPr>
          <p:nvPr>
            <p:ph type="sldNum" sz="quarter" idx="19"/>
          </p:nvPr>
        </p:nvSpPr>
        <p:spPr/>
        <p:txBody>
          <a:bodyPr/>
          <a:lstStyle/>
          <a:p>
            <a:fld id="{6D22F896-40B5-4ADD-8801-0D06FADFA095}" type="slidenum">
              <a:rPr lang="en-US" smtClean="0"/>
              <a:pPr/>
              <a:t>6</a:t>
            </a:fld>
            <a:endParaRPr lang="en-US" dirty="0"/>
          </a:p>
        </p:txBody>
      </p:sp>
      <p:pic>
        <p:nvPicPr>
          <p:cNvPr id="8" name="Picture Placeholder 7" descr="Purdue Sculptures around campus">
            <a:extLst>
              <a:ext uri="{FF2B5EF4-FFF2-40B4-BE49-F238E27FC236}">
                <a16:creationId xmlns:a16="http://schemas.microsoft.com/office/drawing/2014/main" id="{F4B0DA84-B883-F823-016F-9DEA7231BADD}"/>
              </a:ext>
            </a:extLst>
          </p:cNvPr>
          <p:cNvPicPr>
            <a:picLocks noGrp="1" noChangeAspect="1"/>
          </p:cNvPicPr>
          <p:nvPr>
            <p:ph type="pic" idx="1"/>
          </p:nvPr>
        </p:nvPicPr>
        <p:blipFill>
          <a:blip r:embed="rId2"/>
          <a:srcRect l="7855" r="7855"/>
          <a:stretch>
            <a:fillRect/>
          </a:stretch>
        </p:blipFill>
        <p:spPr>
          <a:xfrm>
            <a:off x="6461125" y="1543050"/>
            <a:ext cx="5459413" cy="4318000"/>
          </a:xfrm>
        </p:spPr>
      </p:pic>
    </p:spTree>
    <p:extLst>
      <p:ext uri="{BB962C8B-B14F-4D97-AF65-F5344CB8AC3E}">
        <p14:creationId xmlns:p14="http://schemas.microsoft.com/office/powerpoint/2010/main" val="3262812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84204F2-8BF4-8FD6-A37C-BBDEF35C0D02}"/>
              </a:ext>
            </a:extLst>
          </p:cNvPr>
          <p:cNvSpPr>
            <a:spLocks noGrp="1"/>
          </p:cNvSpPr>
          <p:nvPr>
            <p:ph type="title"/>
          </p:nvPr>
        </p:nvSpPr>
        <p:spPr>
          <a:xfrm>
            <a:off x="468086" y="385004"/>
            <a:ext cx="11266714" cy="589032"/>
          </a:xfrm>
        </p:spPr>
        <p:txBody>
          <a:bodyPr>
            <a:normAutofit fontScale="90000"/>
          </a:bodyPr>
          <a:lstStyle/>
          <a:p>
            <a:r>
              <a:rPr lang="en-US" dirty="0"/>
              <a:t>Federal Work-Study: Departmental Information</a:t>
            </a:r>
          </a:p>
        </p:txBody>
      </p:sp>
      <p:sp>
        <p:nvSpPr>
          <p:cNvPr id="2" name="Text Placeholder 1">
            <a:extLst>
              <a:ext uri="{FF2B5EF4-FFF2-40B4-BE49-F238E27FC236}">
                <a16:creationId xmlns:a16="http://schemas.microsoft.com/office/drawing/2014/main" id="{182A59E2-F4CD-6EAC-243F-C15764F77CA7}"/>
              </a:ext>
            </a:extLst>
          </p:cNvPr>
          <p:cNvSpPr>
            <a:spLocks noGrp="1"/>
          </p:cNvSpPr>
          <p:nvPr>
            <p:ph type="body" sz="quarter" idx="10"/>
          </p:nvPr>
        </p:nvSpPr>
        <p:spPr>
          <a:xfrm>
            <a:off x="903288" y="1826154"/>
            <a:ext cx="3319462" cy="339725"/>
          </a:xfrm>
        </p:spPr>
        <p:txBody>
          <a:bodyPr/>
          <a:lstStyle/>
          <a:p>
            <a:r>
              <a:rPr lang="en-US" dirty="0"/>
              <a:t>Division of Financial Aid</a:t>
            </a:r>
          </a:p>
        </p:txBody>
      </p:sp>
      <p:sp>
        <p:nvSpPr>
          <p:cNvPr id="3" name="Text Placeholder 2">
            <a:extLst>
              <a:ext uri="{FF2B5EF4-FFF2-40B4-BE49-F238E27FC236}">
                <a16:creationId xmlns:a16="http://schemas.microsoft.com/office/drawing/2014/main" id="{75F50842-7B4D-D2E2-627E-7CAFE15E2E09}"/>
              </a:ext>
            </a:extLst>
          </p:cNvPr>
          <p:cNvSpPr>
            <a:spLocks noGrp="1"/>
          </p:cNvSpPr>
          <p:nvPr>
            <p:ph type="body" sz="quarter" idx="11"/>
          </p:nvPr>
        </p:nvSpPr>
        <p:spPr>
          <a:xfrm>
            <a:off x="1101725" y="2432579"/>
            <a:ext cx="2951163" cy="2850621"/>
          </a:xfrm>
        </p:spPr>
        <p:txBody>
          <a:bodyPr/>
          <a:lstStyle/>
          <a:p>
            <a:r>
              <a:rPr lang="en-US" dirty="0"/>
              <a:t>DFA is responsible for awarding FWS through the packaging process and adjusting awards as needed due to over awarding. We are also responsible for ensuring the process runs as it should and that regulations are being followed.</a:t>
            </a:r>
          </a:p>
          <a:p>
            <a:r>
              <a:rPr lang="en-US" dirty="0"/>
              <a:t>DFA works in conjunction with the Bursar to reconcile FWS throughout the year and at the end of each academic year.</a:t>
            </a:r>
          </a:p>
          <a:p>
            <a:endParaRPr lang="en-US" dirty="0"/>
          </a:p>
        </p:txBody>
      </p:sp>
      <p:sp>
        <p:nvSpPr>
          <p:cNvPr id="5" name="Text Placeholder 4">
            <a:extLst>
              <a:ext uri="{FF2B5EF4-FFF2-40B4-BE49-F238E27FC236}">
                <a16:creationId xmlns:a16="http://schemas.microsoft.com/office/drawing/2014/main" id="{2B4854FD-5045-6725-9E58-B2D76E3E25BB}"/>
              </a:ext>
            </a:extLst>
          </p:cNvPr>
          <p:cNvSpPr>
            <a:spLocks noGrp="1"/>
          </p:cNvSpPr>
          <p:nvPr>
            <p:ph type="body" sz="quarter" idx="13"/>
          </p:nvPr>
        </p:nvSpPr>
        <p:spPr>
          <a:xfrm>
            <a:off x="4421188" y="1826154"/>
            <a:ext cx="3319462" cy="339725"/>
          </a:xfrm>
        </p:spPr>
        <p:txBody>
          <a:bodyPr/>
          <a:lstStyle/>
          <a:p>
            <a:r>
              <a:rPr lang="en-US" dirty="0"/>
              <a:t>Bursar</a:t>
            </a:r>
          </a:p>
          <a:p>
            <a:endParaRPr lang="en-US" dirty="0"/>
          </a:p>
        </p:txBody>
      </p:sp>
      <p:sp>
        <p:nvSpPr>
          <p:cNvPr id="6" name="Text Placeholder 5">
            <a:extLst>
              <a:ext uri="{FF2B5EF4-FFF2-40B4-BE49-F238E27FC236}">
                <a16:creationId xmlns:a16="http://schemas.microsoft.com/office/drawing/2014/main" id="{A8EABD80-BB99-3A8E-7BFC-D36E7B8EABFF}"/>
              </a:ext>
            </a:extLst>
          </p:cNvPr>
          <p:cNvSpPr>
            <a:spLocks noGrp="1"/>
          </p:cNvSpPr>
          <p:nvPr>
            <p:ph type="body" sz="quarter" idx="14"/>
          </p:nvPr>
        </p:nvSpPr>
        <p:spPr>
          <a:xfrm>
            <a:off x="4619625" y="2432579"/>
            <a:ext cx="2951163" cy="2850621"/>
          </a:xfrm>
        </p:spPr>
        <p:txBody>
          <a:bodyPr/>
          <a:lstStyle/>
          <a:p>
            <a:r>
              <a:rPr lang="en-US" dirty="0"/>
              <a:t>The Bursar is responsible for setting up new FWS employers in the SAP system. They collect any necessary contracts and also Payroll Authorization Forms (PAF).</a:t>
            </a:r>
          </a:p>
          <a:p>
            <a:r>
              <a:rPr lang="en-US" dirty="0"/>
              <a:t>They make any necessary adjustments between departmental (employer) funds and FWS funds when an over award or other adjustment occurs.</a:t>
            </a:r>
          </a:p>
          <a:p>
            <a:r>
              <a:rPr lang="en-US" dirty="0"/>
              <a:t>They also reconcile throughout the year and at the end of the academic year.</a:t>
            </a:r>
          </a:p>
          <a:p>
            <a:endParaRPr lang="en-US" dirty="0"/>
          </a:p>
        </p:txBody>
      </p:sp>
      <p:sp>
        <p:nvSpPr>
          <p:cNvPr id="18" name="Text Placeholder 17">
            <a:extLst>
              <a:ext uri="{FF2B5EF4-FFF2-40B4-BE49-F238E27FC236}">
                <a16:creationId xmlns:a16="http://schemas.microsoft.com/office/drawing/2014/main" id="{6ED9018D-BBE0-8A82-5D62-6CDE817D92C5}"/>
              </a:ext>
            </a:extLst>
          </p:cNvPr>
          <p:cNvSpPr>
            <a:spLocks noGrp="1"/>
          </p:cNvSpPr>
          <p:nvPr>
            <p:ph type="body" sz="quarter" idx="16"/>
          </p:nvPr>
        </p:nvSpPr>
        <p:spPr>
          <a:xfrm>
            <a:off x="7938803" y="1823384"/>
            <a:ext cx="3319462" cy="339561"/>
          </a:xfrm>
        </p:spPr>
        <p:txBody>
          <a:bodyPr/>
          <a:lstStyle/>
          <a:p>
            <a:r>
              <a:rPr lang="en-US" dirty="0"/>
              <a:t>Center for Career Opportunities</a:t>
            </a:r>
          </a:p>
        </p:txBody>
      </p:sp>
      <p:sp>
        <p:nvSpPr>
          <p:cNvPr id="19" name="Text Placeholder 18">
            <a:extLst>
              <a:ext uri="{FF2B5EF4-FFF2-40B4-BE49-F238E27FC236}">
                <a16:creationId xmlns:a16="http://schemas.microsoft.com/office/drawing/2014/main" id="{C6AF774A-53AE-1104-F34E-3DE21E7C877A}"/>
              </a:ext>
            </a:extLst>
          </p:cNvPr>
          <p:cNvSpPr>
            <a:spLocks noGrp="1"/>
          </p:cNvSpPr>
          <p:nvPr>
            <p:ph type="body" sz="quarter" idx="17"/>
          </p:nvPr>
        </p:nvSpPr>
        <p:spPr>
          <a:xfrm>
            <a:off x="8137240" y="2430138"/>
            <a:ext cx="2950589" cy="1701595"/>
          </a:xfrm>
        </p:spPr>
        <p:txBody>
          <a:bodyPr/>
          <a:lstStyle/>
          <a:p>
            <a:r>
              <a:rPr lang="en-US" b="0" dirty="0"/>
              <a:t>CCO is responsible for finding off-campus employers that would be eligible to participate in the FWS program. They also help link students up with these job opportunities.</a:t>
            </a:r>
            <a:endParaRPr lang="en-US" dirty="0"/>
          </a:p>
        </p:txBody>
      </p:sp>
      <p:sp>
        <p:nvSpPr>
          <p:cNvPr id="12" name="Slide Number Placeholder 11">
            <a:extLst>
              <a:ext uri="{FF2B5EF4-FFF2-40B4-BE49-F238E27FC236}">
                <a16:creationId xmlns:a16="http://schemas.microsoft.com/office/drawing/2014/main" id="{12BF522D-7FB8-9B5C-64B9-06F27058F2EC}"/>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7</a:t>
            </a:fld>
            <a:endParaRPr lang="en-US" dirty="0"/>
          </a:p>
        </p:txBody>
      </p:sp>
    </p:spTree>
    <p:extLst>
      <p:ext uri="{BB962C8B-B14F-4D97-AF65-F5344CB8AC3E}">
        <p14:creationId xmlns:p14="http://schemas.microsoft.com/office/powerpoint/2010/main" val="377913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84204F2-8BF4-8FD6-A37C-BBDEF35C0D02}"/>
              </a:ext>
            </a:extLst>
          </p:cNvPr>
          <p:cNvSpPr>
            <a:spLocks noGrp="1"/>
          </p:cNvSpPr>
          <p:nvPr>
            <p:ph type="title"/>
          </p:nvPr>
        </p:nvSpPr>
        <p:spPr/>
        <p:txBody>
          <a:bodyPr>
            <a:normAutofit fontScale="90000"/>
          </a:bodyPr>
          <a:lstStyle/>
          <a:p>
            <a:r>
              <a:rPr lang="en-US" dirty="0"/>
              <a:t>Federal Work-Study: Benefits</a:t>
            </a:r>
          </a:p>
        </p:txBody>
      </p:sp>
      <p:sp>
        <p:nvSpPr>
          <p:cNvPr id="3" name="Text Placeholder 2">
            <a:extLst>
              <a:ext uri="{FF2B5EF4-FFF2-40B4-BE49-F238E27FC236}">
                <a16:creationId xmlns:a16="http://schemas.microsoft.com/office/drawing/2014/main" id="{75F50842-7B4D-D2E2-627E-7CAFE15E2E09}"/>
              </a:ext>
            </a:extLst>
          </p:cNvPr>
          <p:cNvSpPr>
            <a:spLocks noGrp="1"/>
          </p:cNvSpPr>
          <p:nvPr>
            <p:ph idx="12"/>
          </p:nvPr>
        </p:nvSpPr>
        <p:spPr>
          <a:xfrm>
            <a:off x="468086" y="1543324"/>
            <a:ext cx="4315581" cy="4390338"/>
          </a:xfrm>
        </p:spPr>
        <p:txBody>
          <a:bodyPr>
            <a:normAutofit/>
          </a:bodyPr>
          <a:lstStyle/>
          <a:p>
            <a:pPr marL="0" indent="0">
              <a:buNone/>
            </a:pPr>
            <a:r>
              <a:rPr lang="en-US" sz="1600" b="1" u="sng" dirty="0"/>
              <a:t>Benefits for Students</a:t>
            </a:r>
          </a:p>
          <a:p>
            <a:pPr>
              <a:buFont typeface="Arial" panose="020B0604020202020204" pitchFamily="34" charset="0"/>
              <a:buChar char="•"/>
            </a:pPr>
            <a:r>
              <a:rPr lang="en-US" sz="1600" dirty="0"/>
              <a:t>Earn money to use for living expenses—decreasing the need for them to rely on loans.</a:t>
            </a:r>
          </a:p>
          <a:p>
            <a:pPr>
              <a:buFont typeface="Arial" panose="020B0604020202020204" pitchFamily="34" charset="0"/>
              <a:buChar char="•"/>
            </a:pPr>
            <a:r>
              <a:rPr lang="en-US" sz="1600" dirty="0"/>
              <a:t>Appear more attractive to an employer since some of their wages will be covered by FWS funding.</a:t>
            </a:r>
          </a:p>
          <a:p>
            <a:pPr>
              <a:buFont typeface="Arial" panose="020B0604020202020204" pitchFamily="34" charset="0"/>
              <a:buChar char="•"/>
            </a:pPr>
            <a:r>
              <a:rPr lang="en-US" sz="1600" dirty="0"/>
              <a:t>Gain experience to add to their resume.</a:t>
            </a:r>
          </a:p>
          <a:p>
            <a:pPr>
              <a:buFont typeface="Arial" panose="020B0604020202020204" pitchFamily="34" charset="0"/>
              <a:buChar char="•"/>
            </a:pPr>
            <a:r>
              <a:rPr lang="en-US" sz="1600" dirty="0"/>
              <a:t>FWS earnings are not factored into FAFSA Student Aid Index (SAI) calculation.</a:t>
            </a:r>
          </a:p>
        </p:txBody>
      </p:sp>
      <p:sp>
        <p:nvSpPr>
          <p:cNvPr id="5" name="Text Placeholder 4">
            <a:extLst>
              <a:ext uri="{FF2B5EF4-FFF2-40B4-BE49-F238E27FC236}">
                <a16:creationId xmlns:a16="http://schemas.microsoft.com/office/drawing/2014/main" id="{2B4854FD-5045-6725-9E58-B2D76E3E25BB}"/>
              </a:ext>
            </a:extLst>
          </p:cNvPr>
          <p:cNvSpPr>
            <a:spLocks noGrp="1"/>
          </p:cNvSpPr>
          <p:nvPr>
            <p:ph idx="13"/>
          </p:nvPr>
        </p:nvSpPr>
        <p:spPr>
          <a:xfrm>
            <a:off x="6309157" y="1543324"/>
            <a:ext cx="3952443" cy="4390338"/>
          </a:xfrm>
        </p:spPr>
        <p:txBody>
          <a:bodyPr>
            <a:normAutofit/>
          </a:bodyPr>
          <a:lstStyle/>
          <a:p>
            <a:pPr marL="0" indent="0">
              <a:buNone/>
            </a:pPr>
            <a:r>
              <a:rPr lang="en-US" sz="1600" b="1" u="sng" dirty="0"/>
              <a:t>Benefits for Employers</a:t>
            </a:r>
          </a:p>
          <a:p>
            <a:pPr>
              <a:buFont typeface="Arial" panose="020B0604020202020204" pitchFamily="34" charset="0"/>
              <a:buChar char="•"/>
            </a:pPr>
            <a:r>
              <a:rPr lang="en-US" sz="1600" dirty="0"/>
              <a:t>FWS student wages are generously subsidized by the FWS program—cheaper labor for them.</a:t>
            </a:r>
          </a:p>
          <a:p>
            <a:pPr>
              <a:buFont typeface="Arial" panose="020B0604020202020204" pitchFamily="34" charset="0"/>
              <a:buChar char="•"/>
            </a:pPr>
            <a:r>
              <a:rPr lang="en-US" sz="1600" dirty="0"/>
              <a:t>Get to select potential employees from a pool of candidates who have some college experience.</a:t>
            </a:r>
          </a:p>
        </p:txBody>
      </p:sp>
    </p:spTree>
    <p:extLst>
      <p:ext uri="{BB962C8B-B14F-4D97-AF65-F5344CB8AC3E}">
        <p14:creationId xmlns:p14="http://schemas.microsoft.com/office/powerpoint/2010/main" val="6660502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E84204F2-8BF4-8FD6-A37C-BBDEF35C0D02}"/>
              </a:ext>
            </a:extLst>
          </p:cNvPr>
          <p:cNvSpPr>
            <a:spLocks noGrp="1"/>
          </p:cNvSpPr>
          <p:nvPr>
            <p:ph type="title"/>
          </p:nvPr>
        </p:nvSpPr>
        <p:spPr>
          <a:xfrm>
            <a:off x="468086" y="385004"/>
            <a:ext cx="11266714" cy="589032"/>
          </a:xfrm>
        </p:spPr>
        <p:txBody>
          <a:bodyPr>
            <a:normAutofit fontScale="90000"/>
          </a:bodyPr>
          <a:lstStyle/>
          <a:p>
            <a:r>
              <a:rPr lang="en-US" dirty="0"/>
              <a:t>Federal Work-Study: Posting Positions &amp; Payroll</a:t>
            </a:r>
          </a:p>
        </p:txBody>
      </p:sp>
      <p:sp>
        <p:nvSpPr>
          <p:cNvPr id="2" name="Text Placeholder 1">
            <a:extLst>
              <a:ext uri="{FF2B5EF4-FFF2-40B4-BE49-F238E27FC236}">
                <a16:creationId xmlns:a16="http://schemas.microsoft.com/office/drawing/2014/main" id="{182A59E2-F4CD-6EAC-243F-C15764F77CA7}"/>
              </a:ext>
            </a:extLst>
          </p:cNvPr>
          <p:cNvSpPr>
            <a:spLocks noGrp="1"/>
          </p:cNvSpPr>
          <p:nvPr>
            <p:ph type="body" sz="quarter" idx="10"/>
          </p:nvPr>
        </p:nvSpPr>
        <p:spPr>
          <a:xfrm>
            <a:off x="903288" y="1826154"/>
            <a:ext cx="3319462" cy="339725"/>
          </a:xfrm>
        </p:spPr>
        <p:txBody>
          <a:bodyPr/>
          <a:lstStyle/>
          <a:p>
            <a:r>
              <a:rPr lang="en-US" dirty="0"/>
              <a:t>On-Campus Employers</a:t>
            </a:r>
          </a:p>
        </p:txBody>
      </p:sp>
      <p:sp>
        <p:nvSpPr>
          <p:cNvPr id="3" name="Text Placeholder 2">
            <a:extLst>
              <a:ext uri="{FF2B5EF4-FFF2-40B4-BE49-F238E27FC236}">
                <a16:creationId xmlns:a16="http://schemas.microsoft.com/office/drawing/2014/main" id="{75F50842-7B4D-D2E2-627E-7CAFE15E2E09}"/>
              </a:ext>
            </a:extLst>
          </p:cNvPr>
          <p:cNvSpPr>
            <a:spLocks noGrp="1"/>
          </p:cNvSpPr>
          <p:nvPr>
            <p:ph type="body" sz="quarter" idx="11"/>
          </p:nvPr>
        </p:nvSpPr>
        <p:spPr>
          <a:xfrm>
            <a:off x="1101725" y="2432579"/>
            <a:ext cx="2951163" cy="1690687"/>
          </a:xfrm>
        </p:spPr>
        <p:txBody>
          <a:bodyPr/>
          <a:lstStyle/>
          <a:p>
            <a:r>
              <a:rPr lang="en-US" dirty="0"/>
              <a:t>Post their positions through Success Factors. For assistance, they can email </a:t>
            </a:r>
            <a:r>
              <a:rPr lang="en-US" b="1" u="sng" dirty="0"/>
              <a:t>careers@purdue.edu</a:t>
            </a:r>
            <a:r>
              <a:rPr lang="en-US" dirty="0"/>
              <a:t>.</a:t>
            </a:r>
          </a:p>
          <a:p>
            <a:endParaRPr lang="en-US" dirty="0"/>
          </a:p>
        </p:txBody>
      </p:sp>
      <p:sp>
        <p:nvSpPr>
          <p:cNvPr id="5" name="Text Placeholder 4">
            <a:extLst>
              <a:ext uri="{FF2B5EF4-FFF2-40B4-BE49-F238E27FC236}">
                <a16:creationId xmlns:a16="http://schemas.microsoft.com/office/drawing/2014/main" id="{2B4854FD-5045-6725-9E58-B2D76E3E25BB}"/>
              </a:ext>
            </a:extLst>
          </p:cNvPr>
          <p:cNvSpPr>
            <a:spLocks noGrp="1"/>
          </p:cNvSpPr>
          <p:nvPr>
            <p:ph type="body" sz="quarter" idx="13"/>
          </p:nvPr>
        </p:nvSpPr>
        <p:spPr>
          <a:xfrm>
            <a:off x="4421188" y="1826154"/>
            <a:ext cx="3319462" cy="339725"/>
          </a:xfrm>
        </p:spPr>
        <p:txBody>
          <a:bodyPr/>
          <a:lstStyle/>
          <a:p>
            <a:r>
              <a:rPr lang="en-US" dirty="0"/>
              <a:t>Off-Campus Employers</a:t>
            </a:r>
          </a:p>
          <a:p>
            <a:endParaRPr lang="en-US" dirty="0"/>
          </a:p>
        </p:txBody>
      </p:sp>
      <p:sp>
        <p:nvSpPr>
          <p:cNvPr id="6" name="Text Placeholder 5">
            <a:extLst>
              <a:ext uri="{FF2B5EF4-FFF2-40B4-BE49-F238E27FC236}">
                <a16:creationId xmlns:a16="http://schemas.microsoft.com/office/drawing/2014/main" id="{A8EABD80-BB99-3A8E-7BFC-D36E7B8EABFF}"/>
              </a:ext>
            </a:extLst>
          </p:cNvPr>
          <p:cNvSpPr>
            <a:spLocks noGrp="1"/>
          </p:cNvSpPr>
          <p:nvPr>
            <p:ph type="body" sz="quarter" idx="14"/>
          </p:nvPr>
        </p:nvSpPr>
        <p:spPr>
          <a:xfrm>
            <a:off x="4619625" y="2432579"/>
            <a:ext cx="2951163" cy="1690687"/>
          </a:xfrm>
        </p:spPr>
        <p:txBody>
          <a:bodyPr/>
          <a:lstStyle/>
          <a:p>
            <a:r>
              <a:rPr lang="en-US" dirty="0"/>
              <a:t>Post their positions through Center for Career Opportunities (CCO). For assistance, they can email </a:t>
            </a:r>
            <a:r>
              <a:rPr lang="en-US" b="1" dirty="0">
                <a:hlinkClick r:id="rId2">
                  <a:extLst>
                    <a:ext uri="{A12FA001-AC4F-418D-AE19-62706E023703}">
                      <ahyp:hlinkClr xmlns:ahyp="http://schemas.microsoft.com/office/drawing/2018/hyperlinkcolor" val="tx"/>
                    </a:ext>
                  </a:extLst>
                </a:hlinkClick>
              </a:rPr>
              <a:t>hire@purdue.edu</a:t>
            </a:r>
            <a:r>
              <a:rPr lang="en-US" b="1" dirty="0"/>
              <a:t>.  </a:t>
            </a:r>
          </a:p>
        </p:txBody>
      </p:sp>
      <p:sp>
        <p:nvSpPr>
          <p:cNvPr id="18" name="Text Placeholder 17">
            <a:extLst>
              <a:ext uri="{FF2B5EF4-FFF2-40B4-BE49-F238E27FC236}">
                <a16:creationId xmlns:a16="http://schemas.microsoft.com/office/drawing/2014/main" id="{6ED9018D-BBE0-8A82-5D62-6CDE817D92C5}"/>
              </a:ext>
            </a:extLst>
          </p:cNvPr>
          <p:cNvSpPr>
            <a:spLocks noGrp="1"/>
          </p:cNvSpPr>
          <p:nvPr>
            <p:ph type="body" sz="quarter" idx="16"/>
          </p:nvPr>
        </p:nvSpPr>
        <p:spPr>
          <a:xfrm>
            <a:off x="7938803" y="1823384"/>
            <a:ext cx="3319462" cy="339561"/>
          </a:xfrm>
        </p:spPr>
        <p:txBody>
          <a:bodyPr/>
          <a:lstStyle/>
          <a:p>
            <a:r>
              <a:rPr lang="en-US" dirty="0"/>
              <a:t>Payroll Setup</a:t>
            </a:r>
          </a:p>
        </p:txBody>
      </p:sp>
      <p:sp>
        <p:nvSpPr>
          <p:cNvPr id="19" name="Text Placeholder 18">
            <a:extLst>
              <a:ext uri="{FF2B5EF4-FFF2-40B4-BE49-F238E27FC236}">
                <a16:creationId xmlns:a16="http://schemas.microsoft.com/office/drawing/2014/main" id="{C6AF774A-53AE-1104-F34E-3DE21E7C877A}"/>
              </a:ext>
            </a:extLst>
          </p:cNvPr>
          <p:cNvSpPr>
            <a:spLocks noGrp="1"/>
          </p:cNvSpPr>
          <p:nvPr>
            <p:ph type="body" sz="quarter" idx="17"/>
          </p:nvPr>
        </p:nvSpPr>
        <p:spPr>
          <a:xfrm>
            <a:off x="8137240" y="2430138"/>
            <a:ext cx="2950589" cy="1691333"/>
          </a:xfrm>
        </p:spPr>
        <p:txBody>
          <a:bodyPr/>
          <a:lstStyle/>
          <a:p>
            <a:r>
              <a:rPr lang="en-US" b="0" dirty="0"/>
              <a:t>The Bursar’s Office helps initiate, monitor, and maintain FWS earnings throughout the year. If an on-campus or off-campus employer needs help with FWS payroll setup, please have them email </a:t>
            </a:r>
            <a:r>
              <a:rPr lang="en-US" u="sng" dirty="0"/>
              <a:t>workstudy@purdue.edu</a:t>
            </a:r>
            <a:r>
              <a:rPr lang="en-US" dirty="0"/>
              <a:t>.</a:t>
            </a:r>
          </a:p>
        </p:txBody>
      </p:sp>
      <p:sp>
        <p:nvSpPr>
          <p:cNvPr id="12" name="Slide Number Placeholder 11">
            <a:extLst>
              <a:ext uri="{FF2B5EF4-FFF2-40B4-BE49-F238E27FC236}">
                <a16:creationId xmlns:a16="http://schemas.microsoft.com/office/drawing/2014/main" id="{12BF522D-7FB8-9B5C-64B9-06F27058F2EC}"/>
              </a:ext>
            </a:extLst>
          </p:cNvPr>
          <p:cNvSpPr>
            <a:spLocks noGrp="1"/>
          </p:cNvSpPr>
          <p:nvPr>
            <p:ph type="sldNum" sz="quarter" idx="19"/>
          </p:nvPr>
        </p:nvSpPr>
        <p:spPr>
          <a:xfrm>
            <a:off x="10830364" y="6316394"/>
            <a:ext cx="914400" cy="320040"/>
          </a:xfrm>
        </p:spPr>
        <p:txBody>
          <a:bodyPr/>
          <a:lstStyle/>
          <a:p>
            <a:fld id="{6D22F896-40B5-4ADD-8801-0D06FADFA095}" type="slidenum">
              <a:rPr lang="en-US" smtClean="0"/>
              <a:pPr/>
              <a:t>9</a:t>
            </a:fld>
            <a:endParaRPr lang="en-US" dirty="0"/>
          </a:p>
        </p:txBody>
      </p:sp>
    </p:spTree>
    <p:extLst>
      <p:ext uri="{BB962C8B-B14F-4D97-AF65-F5344CB8AC3E}">
        <p14:creationId xmlns:p14="http://schemas.microsoft.com/office/powerpoint/2010/main" val="1812273713"/>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EFFFF"/>
      </a:lt1>
      <a:dk2>
        <a:srgbClr val="55585F"/>
      </a:dk2>
      <a:lt2>
        <a:srgbClr val="CECACB"/>
      </a:lt2>
      <a:accent1>
        <a:srgbClr val="CFB891"/>
      </a:accent1>
      <a:accent2>
        <a:srgbClr val="555960"/>
      </a:accent2>
      <a:accent3>
        <a:srgbClr val="8D6F3D"/>
      </a:accent3>
      <a:accent4>
        <a:srgbClr val="FFFFFF"/>
      </a:accent4>
      <a:accent5>
        <a:srgbClr val="DAAA00"/>
      </a:accent5>
      <a:accent6>
        <a:srgbClr val="9D9694"/>
      </a:accent6>
      <a:hlink>
        <a:srgbClr val="000000"/>
      </a:hlink>
      <a:folHlink>
        <a:srgbClr val="FEFFFF"/>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objectDefaults>
  <a:extraClrSchemeLst/>
  <a:extLst>
    <a:ext uri="{05A4C25C-085E-4340-85A3-A5531E510DB2}">
      <thm15:themeFamily xmlns:thm15="http://schemas.microsoft.com/office/thememl/2012/main" name="MM-23-645083-Purdue-Alt-Widescreen-20230406-pgnumbers" id="{EEB0D467-47EB-2C42-9C94-874E996B9DEC}" vid="{189160D1-19F3-0445-A561-C193B0B944D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9274efee-843d-4c91-939d-eb0d0f637a60">
      <UserInfo>
        <DisplayName>Schott, Thomas H.</DisplayName>
        <AccountId>17</AccountId>
        <AccountType/>
      </UserInfo>
      <UserInfo>
        <DisplayName>Sarault, Olivia M</DisplayName>
        <AccountId>29</AccountId>
        <AccountType/>
      </UserInfo>
      <UserInfo>
        <DisplayName>Hiller, Kelly R</DisplayName>
        <AccountId>98</AccountId>
        <AccountType/>
      </UserInfo>
      <UserInfo>
        <DisplayName>Eddy, Abigail Ellen</DisplayName>
        <AccountId>46</AccountId>
        <AccountType/>
      </UserInfo>
      <UserInfo>
        <DisplayName>Gu, Yu Rain</DisplayName>
        <AccountId>77</AccountId>
        <AccountType/>
      </UserInfo>
      <UserInfo>
        <DisplayName>Reese, Kristy S</DisplayName>
        <AccountId>26</AccountId>
        <AccountType/>
      </UserInfo>
    </SharedWithUsers>
    <lcf76f155ced4ddcb4097134ff3c332f xmlns="d09ddc2b-39bd-4a71-b20b-efdf2d492579">
      <Terms xmlns="http://schemas.microsoft.com/office/infopath/2007/PartnerControls"/>
    </lcf76f155ced4ddcb4097134ff3c332f>
    <TaxCatchAll xmlns="9274efee-843d-4c91-939d-eb0d0f637a60" xsi:nil="true"/>
    <CreationDate xmlns="d09ddc2b-39bd-4a71-b20b-efdf2d49257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7E838EEAADA234BB36CF012CC7F35D0" ma:contentTypeVersion="18" ma:contentTypeDescription="Create a new document." ma:contentTypeScope="" ma:versionID="4d87d951b7bdeb24f4b7158d15ee67e9">
  <xsd:schema xmlns:xsd="http://www.w3.org/2001/XMLSchema" xmlns:xs="http://www.w3.org/2001/XMLSchema" xmlns:p="http://schemas.microsoft.com/office/2006/metadata/properties" xmlns:ns2="d09ddc2b-39bd-4a71-b20b-efdf2d492579" xmlns:ns3="9274efee-843d-4c91-939d-eb0d0f637a60" targetNamespace="http://schemas.microsoft.com/office/2006/metadata/properties" ma:root="true" ma:fieldsID="c2baca5f0ba1665a9a751844decd9f7b" ns2:_="" ns3:_="">
    <xsd:import namespace="d09ddc2b-39bd-4a71-b20b-efdf2d492579"/>
    <xsd:import namespace="9274efee-843d-4c91-939d-eb0d0f637a6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Cre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9ddc2b-39bd-4a71-b20b-efdf2d4925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e9e90a8-b24c-4be7-8760-a88b2cd47eb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CreationDate" ma:index="25" nillable="true" ma:displayName="Creation Date" ma:format="DateOnly" ma:internalName="Crea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9274efee-843d-4c91-939d-eb0d0f637a6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7cc37af-c357-489e-bc24-7b7e9b1a82ac}" ma:internalName="TaxCatchAll" ma:showField="CatchAllData" ma:web="9274efee-843d-4c91-939d-eb0d0f637a6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B64EEB-1B4A-4920-AA44-E234D7D487D1}">
  <ds:schemaRefs>
    <ds:schemaRef ds:uri="http://schemas.microsoft.com/sharepoint/v3/contenttype/forms"/>
  </ds:schemaRefs>
</ds:datastoreItem>
</file>

<file path=customXml/itemProps2.xml><?xml version="1.0" encoding="utf-8"?>
<ds:datastoreItem xmlns:ds="http://schemas.openxmlformats.org/officeDocument/2006/customXml" ds:itemID="{21DE0D6C-581B-4814-98E7-EF172D5D46A1}">
  <ds:schemaRefs>
    <ds:schemaRef ds:uri="http://schemas.microsoft.com/office/2006/documentManagement/types"/>
    <ds:schemaRef ds:uri="http://purl.org/dc/elements/1.1/"/>
    <ds:schemaRef ds:uri="http://schemas.microsoft.com/office/2006/metadata/properties"/>
    <ds:schemaRef ds:uri="9274efee-843d-4c91-939d-eb0d0f637a60"/>
    <ds:schemaRef ds:uri="http://purl.org/dc/dcmitype/"/>
    <ds:schemaRef ds:uri="http://purl.org/dc/terms/"/>
    <ds:schemaRef ds:uri="http://www.w3.org/XML/1998/namespace"/>
    <ds:schemaRef ds:uri="http://schemas.microsoft.com/office/infopath/2007/PartnerControls"/>
    <ds:schemaRef ds:uri="http://schemas.openxmlformats.org/package/2006/metadata/core-properties"/>
    <ds:schemaRef ds:uri="d09ddc2b-39bd-4a71-b20b-efdf2d492579"/>
  </ds:schemaRefs>
</ds:datastoreItem>
</file>

<file path=customXml/itemProps3.xml><?xml version="1.0" encoding="utf-8"?>
<ds:datastoreItem xmlns:ds="http://schemas.openxmlformats.org/officeDocument/2006/customXml" ds:itemID="{01979E5B-8B37-44EE-BBDD-EBC898FBB8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9ddc2b-39bd-4a71-b20b-efdf2d492579"/>
    <ds:schemaRef ds:uri="9274efee-843d-4c91-939d-eb0d0f637a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MM-23-645083-Purdue-Alt-Widescreen-20230908</Template>
  <TotalTime>408</TotalTime>
  <Words>2344</Words>
  <Application>Microsoft Office PowerPoint</Application>
  <PresentationFormat>Widescreen</PresentationFormat>
  <Paragraphs>235</Paragraphs>
  <Slides>23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Courier New</vt:lpstr>
      <vt:lpstr>Times New Roman</vt:lpstr>
      <vt:lpstr>Franklin Gothic Book</vt:lpstr>
      <vt:lpstr>Franklin Gothic Medium</vt:lpstr>
      <vt:lpstr>Wingdings</vt:lpstr>
      <vt:lpstr>Franklin Gothic Medium Cond</vt:lpstr>
      <vt:lpstr>Calibri</vt:lpstr>
      <vt:lpstr>Arial</vt:lpstr>
      <vt:lpstr>Office Theme</vt:lpstr>
      <vt:lpstr>Federal Work-Study &amp; Student Employment Procedures </vt:lpstr>
      <vt:lpstr>FWS &amp; Student Employment Training Agenda</vt:lpstr>
      <vt:lpstr>Federal Work-Study</vt:lpstr>
      <vt:lpstr>Federal Work-Study: Eligibility &amp; Awarding</vt:lpstr>
      <vt:lpstr>Federal Work-Study: Hours</vt:lpstr>
      <vt:lpstr>Federal Work-Study: Additional Information</vt:lpstr>
      <vt:lpstr>Federal Work-Study: Departmental Information</vt:lpstr>
      <vt:lpstr>Federal Work-Study: Benefits</vt:lpstr>
      <vt:lpstr>Federal Work-Study: Posting Positions &amp; Payroll</vt:lpstr>
      <vt:lpstr>Federal Work-Study: Work steps</vt:lpstr>
      <vt:lpstr>Federal Work-Study: Important Notes</vt:lpstr>
      <vt:lpstr>Federal Work-Study: Website</vt:lpstr>
      <vt:lpstr>Off-Campus Partner Tasks</vt:lpstr>
      <vt:lpstr>Off-Campus Partner Tasks Cont’d</vt:lpstr>
      <vt:lpstr>Federal Work-Study: Billing</vt:lpstr>
      <vt:lpstr>On-Campus Employer Tasks</vt:lpstr>
      <vt:lpstr>2026-2027 FWS Eligibility Dates</vt:lpstr>
      <vt:lpstr>2026-2027 PWL Federal Work-Study IOs</vt:lpstr>
      <vt:lpstr>Federal Work-Study Cost Distribution Entry</vt:lpstr>
      <vt:lpstr>Submission Deadlines</vt:lpstr>
      <vt:lpstr>Eligibility  Changes</vt:lpstr>
      <vt:lpstr>Unused IT15 Balances</vt:lpstr>
      <vt:lpstr>Thank You</vt:lpstr>
    </vt:vector>
  </TitlesOfParts>
  <Company>Purdue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Russell Linn Tragesser</dc:creator>
  <cp:lastModifiedBy>Elizabeth E Gray</cp:lastModifiedBy>
  <cp:revision>20</cp:revision>
  <dcterms:created xsi:type="dcterms:W3CDTF">2025-06-25T14:17:47Z</dcterms:created>
  <dcterms:modified xsi:type="dcterms:W3CDTF">2026-08-24T19:49:04Z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0x01010054E202481DC1CB46AA011D949D311478</vt:lpwstr>
  </property>
  <property fmtid="{D5CDD505-2E9C-101B-9397-08002B2CF9AE}" pid="3" name="MediaServiceImageTags">
    <vt:lpwstr/>
  </property>
  <property fmtid="{D5CDD505-2E9C-101B-9397-08002B2CF9AE}" pid="4" name="MSIP_Label_f7606f69-b0ae-4874-be30-7d43a3c7be10_Enabled">
    <vt:lpwstr>true</vt:lpwstr>
  </property>
  <property fmtid="{D5CDD505-2E9C-101B-9397-08002B2CF9AE}" pid="5" name="MSIP_Label_f7606f69-b0ae-4874-be30-7d43a3c7be10_SetDate">
    <vt:lpwstr>2025-06-25T14:26:02Z</vt:lpwstr>
  </property>
  <property fmtid="{D5CDD505-2E9C-101B-9397-08002B2CF9AE}" pid="6" name="MSIP_Label_f7606f69-b0ae-4874-be30-7d43a3c7be10_Method">
    <vt:lpwstr>Standard</vt:lpwstr>
  </property>
  <property fmtid="{D5CDD505-2E9C-101B-9397-08002B2CF9AE}" pid="7" name="MSIP_Label_f7606f69-b0ae-4874-be30-7d43a3c7be10_Name">
    <vt:lpwstr>defa4170-0d19-0005-0001-bc88714345d2</vt:lpwstr>
  </property>
  <property fmtid="{D5CDD505-2E9C-101B-9397-08002B2CF9AE}" pid="8" name="MSIP_Label_f7606f69-b0ae-4874-be30-7d43a3c7be10_SiteId">
    <vt:lpwstr>4130bd39-7c53-419c-b1e5-8758d6d63f21</vt:lpwstr>
  </property>
  <property fmtid="{D5CDD505-2E9C-101B-9397-08002B2CF9AE}" pid="9" name="MSIP_Label_f7606f69-b0ae-4874-be30-7d43a3c7be10_ActionId">
    <vt:lpwstr>bf2e2a32-6efc-4b55-8a7b-a8569105b503</vt:lpwstr>
  </property>
  <property fmtid="{D5CDD505-2E9C-101B-9397-08002B2CF9AE}" pid="10" name="MSIP_Label_f7606f69-b0ae-4874-be30-7d43a3c7be10_ContentBits">
    <vt:lpwstr>0</vt:lpwstr>
  </property>
  <property fmtid="{D5CDD505-2E9C-101B-9397-08002B2CF9AE}" pid="11" name="MSIP_Label_f7606f69-b0ae-4874-be30-7d43a3c7be10_Tag">
    <vt:lpwstr>10, 3, 0, 1</vt:lpwstr>
  </property>
</Properties>
</file>